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8" r:id="rId2"/>
    <p:sldId id="261" r:id="rId3"/>
    <p:sldId id="263" r:id="rId4"/>
    <p:sldId id="267" r:id="rId5"/>
    <p:sldId id="262" r:id="rId6"/>
    <p:sldId id="264" r:id="rId7"/>
    <p:sldId id="265" r:id="rId8"/>
    <p:sldId id="266" r:id="rId9"/>
    <p:sldId id="268" r:id="rId10"/>
    <p:sldId id="269" r:id="rId11"/>
    <p:sldId id="270" r:id="rId12"/>
    <p:sldId id="271" r:id="rId13"/>
    <p:sldId id="272" r:id="rId14"/>
    <p:sldId id="273" r:id="rId15"/>
    <p:sldId id="274" r:id="rId16"/>
    <p:sldId id="275" r:id="rId17"/>
    <p:sldId id="276" r:id="rId18"/>
    <p:sldId id="277" r:id="rId19"/>
    <p:sldId id="259" r:id="rId20"/>
    <p:sldId id="26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D6F6"/>
    <a:srgbClr val="55ACEE"/>
    <a:srgbClr val="4A96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3E78ED6-A2ED-4AFB-9F3B-E3C800B0B8E5}" v="144" dt="2022-07-29T14:55:30.305"/>
    <p1510:client id="{A239107D-303D-467D-85AF-5D66C1C78EEB}" v="6" dt="2022-07-31T14:59:41.9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78" d="100"/>
          <a:sy n="78" d="100"/>
        </p:scale>
        <p:origin x="653"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gif>
</file>

<file path=ppt/media/image10.jpeg>
</file>

<file path=ppt/media/image11.jpeg>
</file>

<file path=ppt/media/image12.jpeg>
</file>

<file path=ppt/media/image13.png>
</file>

<file path=ppt/media/image14.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813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9533433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863683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289121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893096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049647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9087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48311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850933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861810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7/31/2022</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97755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lIns="109728" tIns="109728" rIns="109728" bIns="91440" anchor="b"/>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lIns="109728" tIns="109728" rIns="109728" bIns="9144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lIns="109728" tIns="109728" rIns="109728" bIns="91440" anchor="ctr"/>
          <a:lstStyle>
            <a:lvl1pPr algn="l">
              <a:defRPr sz="800" b="1" cap="none" spc="150" baseline="0">
                <a:solidFill>
                  <a:schemeClr val="tx1"/>
                </a:solidFill>
              </a:defRPr>
            </a:lvl1pPr>
          </a:lstStyle>
          <a:p>
            <a:fld id="{3C2B07E4-CDF9-4C88-A2F3-04620E58224D}" type="datetimeFigureOut">
              <a:rPr lang="en-US" smtClean="0"/>
              <a:pPr/>
              <a:t>7/31/2022</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lIns="109728" tIns="109728" rIns="109728" bIns="91440" anchor="ctr"/>
          <a:lstStyle>
            <a:lvl1pPr algn="r">
              <a:defRPr sz="800" b="1" cap="none" spc="15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lIns="109728" tIns="109728" rIns="109728" bIns="9144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1900648122"/>
      </p:ext>
    </p:extLst>
  </p:cSld>
  <p:clrMap bg1="dk1" tx1="lt1" bg2="dk2" tx2="lt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20000"/>
        </a:lnSpc>
        <a:spcBef>
          <a:spcPct val="0"/>
        </a:spcBef>
        <a:buNone/>
        <a:defRPr sz="2800" b="1" kern="1200" cap="none" spc="3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spc="14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spc="14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spc="14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spc="14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spc="14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pratik-project-source.github.io/physics/download/Presentation%20of%20Force%20and%20Pressure.pptx" TargetMode="External"/><Relationship Id="rId7"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hyperlink" Target="https://twitter.com/jerc9024" TargetMode="External"/><Relationship Id="rId4" Type="http://schemas.openxmlformats.org/officeDocument/2006/relationships/hyperlink" Target="https://pratik-project-source.github.io/physics" TargetMode="External"/></Relationships>
</file>

<file path=ppt/slides/_rels/slide3.xml.rels><?xml version="1.0" encoding="UTF-8" standalone="yes"?>
<Relationships xmlns="http://schemas.openxmlformats.org/package/2006/relationships"><Relationship Id="rId8" Type="http://schemas.openxmlformats.org/officeDocument/2006/relationships/slide" Target="slide11.xml"/><Relationship Id="rId3" Type="http://schemas.openxmlformats.org/officeDocument/2006/relationships/slide" Target="slide6.xml"/><Relationship Id="rId7" Type="http://schemas.openxmlformats.org/officeDocument/2006/relationships/slide" Target="slide10.xml"/><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slide" Target="slide9.xml"/><Relationship Id="rId11" Type="http://schemas.openxmlformats.org/officeDocument/2006/relationships/image" Target="../media/image2.png"/><Relationship Id="rId5" Type="http://schemas.openxmlformats.org/officeDocument/2006/relationships/slide" Target="slide8.xml"/><Relationship Id="rId10" Type="http://schemas.openxmlformats.org/officeDocument/2006/relationships/slide" Target="slide13.xml"/><Relationship Id="rId4" Type="http://schemas.openxmlformats.org/officeDocument/2006/relationships/slide" Target="slide7.xml"/><Relationship Id="rId9" Type="http://schemas.openxmlformats.org/officeDocument/2006/relationships/slide" Target="slide12.xml"/></Relationships>
</file>

<file path=ppt/slides/_rels/slide4.xml.rels><?xml version="1.0" encoding="UTF-8" standalone="yes"?>
<Relationships xmlns="http://schemas.openxmlformats.org/package/2006/relationships"><Relationship Id="rId8" Type="http://schemas.openxmlformats.org/officeDocument/2006/relationships/slide" Target="slide20.xml"/><Relationship Id="rId3" Type="http://schemas.openxmlformats.org/officeDocument/2006/relationships/slide" Target="slide15.xml"/><Relationship Id="rId7" Type="http://schemas.openxmlformats.org/officeDocument/2006/relationships/slide" Target="slide19.xml"/><Relationship Id="rId2" Type="http://schemas.openxmlformats.org/officeDocument/2006/relationships/slide" Target="slide14.xml"/><Relationship Id="rId1" Type="http://schemas.openxmlformats.org/officeDocument/2006/relationships/slideLayout" Target="../slideLayouts/slideLayout2.xml"/><Relationship Id="rId6" Type="http://schemas.openxmlformats.org/officeDocument/2006/relationships/slide" Target="slide18.xml"/><Relationship Id="rId5" Type="http://schemas.openxmlformats.org/officeDocument/2006/relationships/slide" Target="slide17.xml"/><Relationship Id="rId4" Type="http://schemas.openxmlformats.org/officeDocument/2006/relationships/slide" Target="slide16.xml"/><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79C3D-7B99-23AE-74AC-54D589B19443}"/>
              </a:ext>
            </a:extLst>
          </p:cNvPr>
          <p:cNvSpPr>
            <a:spLocks noGrp="1"/>
          </p:cNvSpPr>
          <p:nvPr>
            <p:ph type="title"/>
          </p:nvPr>
        </p:nvSpPr>
        <p:spPr/>
        <p:txBody>
          <a:bodyPr/>
          <a:lstStyle/>
          <a:p>
            <a:endParaRPr lang="en-IN" dirty="0"/>
          </a:p>
        </p:txBody>
      </p:sp>
      <p:pic>
        <p:nvPicPr>
          <p:cNvPr id="9" name="Content Placeholder 8">
            <a:extLst>
              <a:ext uri="{FF2B5EF4-FFF2-40B4-BE49-F238E27FC236}">
                <a16:creationId xmlns:a16="http://schemas.microsoft.com/office/drawing/2014/main" id="{09FE0767-F286-EE18-A663-BB33F8074CF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192000" cy="6858001"/>
          </a:xfrm>
        </p:spPr>
      </p:pic>
      <p:sp>
        <p:nvSpPr>
          <p:cNvPr id="10" name="Minus Sign 9">
            <a:extLst>
              <a:ext uri="{FF2B5EF4-FFF2-40B4-BE49-F238E27FC236}">
                <a16:creationId xmlns:a16="http://schemas.microsoft.com/office/drawing/2014/main" id="{C5596FBF-BB66-7FFD-BDD8-8126B377E5B0}"/>
              </a:ext>
            </a:extLst>
          </p:cNvPr>
          <p:cNvSpPr/>
          <p:nvPr/>
        </p:nvSpPr>
        <p:spPr>
          <a:xfrm>
            <a:off x="2653429" y="-973899"/>
            <a:ext cx="7432108" cy="3319396"/>
          </a:xfrm>
          <a:prstGeom prst="mathMinus">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i="1" dirty="0">
                <a:solidFill>
                  <a:schemeClr val="tx1"/>
                </a:solidFill>
                <a:latin typeface="Tw Cen MT" panose="020B0602020104020603" pitchFamily="34" charset="0"/>
                <a:ea typeface="DengXian"/>
              </a:rPr>
              <a:t>FORCE AND PRESSURE</a:t>
            </a:r>
          </a:p>
        </p:txBody>
      </p:sp>
      <p:sp>
        <p:nvSpPr>
          <p:cNvPr id="14" name="Oval 13">
            <a:extLst>
              <a:ext uri="{FF2B5EF4-FFF2-40B4-BE49-F238E27FC236}">
                <a16:creationId xmlns:a16="http://schemas.microsoft.com/office/drawing/2014/main" id="{E4D8EFD3-9F63-8DB5-FEF9-04900F6B847A}"/>
              </a:ext>
            </a:extLst>
          </p:cNvPr>
          <p:cNvSpPr/>
          <p:nvPr/>
        </p:nvSpPr>
        <p:spPr>
          <a:xfrm>
            <a:off x="1071716" y="2023353"/>
            <a:ext cx="4404957" cy="432880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2"/>
                </a:solidFill>
                <a:ea typeface="+mj-lt"/>
                <a:cs typeface="+mj-lt"/>
              </a:rPr>
              <a:t>Submitted by</a:t>
            </a:r>
            <a:br>
              <a:rPr lang="en-US" sz="2400" dirty="0">
                <a:solidFill>
                  <a:schemeClr val="bg2"/>
                </a:solidFill>
                <a:ea typeface="+mj-lt"/>
                <a:cs typeface="+mj-lt"/>
              </a:rPr>
            </a:br>
            <a:br>
              <a:rPr lang="en-US" sz="1800" dirty="0">
                <a:solidFill>
                  <a:schemeClr val="bg2"/>
                </a:solidFill>
                <a:ea typeface="+mj-lt"/>
                <a:cs typeface="+mj-lt"/>
              </a:rPr>
            </a:br>
            <a:r>
              <a:rPr lang="en-US" sz="1800" i="1" dirty="0">
                <a:solidFill>
                  <a:schemeClr val="bg2"/>
                </a:solidFill>
                <a:ea typeface="+mj-lt"/>
                <a:cs typeface="+mj-lt"/>
              </a:rPr>
              <a:t>Name - </a:t>
            </a:r>
            <a:r>
              <a:rPr lang="en-US" sz="1800" b="1" i="1" dirty="0">
                <a:solidFill>
                  <a:schemeClr val="bg2"/>
                </a:solidFill>
                <a:ea typeface="+mj-lt"/>
                <a:cs typeface="+mj-lt"/>
              </a:rPr>
              <a:t>Pratik </a:t>
            </a:r>
            <a:r>
              <a:rPr lang="en-US" sz="1800" b="1" i="1" dirty="0" err="1">
                <a:solidFill>
                  <a:schemeClr val="bg2"/>
                </a:solidFill>
                <a:ea typeface="+mj-lt"/>
                <a:cs typeface="+mj-lt"/>
              </a:rPr>
              <a:t>Srisant</a:t>
            </a:r>
            <a:r>
              <a:rPr lang="en-US" sz="1800" b="1" i="1" dirty="0">
                <a:solidFill>
                  <a:schemeClr val="bg2"/>
                </a:solidFill>
                <a:ea typeface="+mj-lt"/>
                <a:cs typeface="+mj-lt"/>
              </a:rPr>
              <a:t> Toppo</a:t>
            </a:r>
            <a:br>
              <a:rPr lang="en-US" sz="1800" b="1" dirty="0">
                <a:solidFill>
                  <a:schemeClr val="bg2"/>
                </a:solidFill>
                <a:ea typeface="+mj-lt"/>
                <a:cs typeface="+mj-lt"/>
              </a:rPr>
            </a:br>
            <a:r>
              <a:rPr lang="en-US" sz="1800" dirty="0">
                <a:solidFill>
                  <a:schemeClr val="bg2"/>
                </a:solidFill>
                <a:ea typeface="DengXian"/>
              </a:rPr>
              <a:t>Class – 8C</a:t>
            </a:r>
            <a:br>
              <a:rPr lang="en-US" sz="1800" dirty="0">
                <a:solidFill>
                  <a:schemeClr val="bg2"/>
                </a:solidFill>
                <a:ea typeface="DengXian"/>
              </a:rPr>
            </a:br>
            <a:r>
              <a:rPr lang="en-US" sz="1800" dirty="0" err="1">
                <a:solidFill>
                  <a:schemeClr val="bg2"/>
                </a:solidFill>
                <a:ea typeface="DengXian"/>
              </a:rPr>
              <a:t>Roll.No</a:t>
            </a:r>
            <a:r>
              <a:rPr lang="en-US" sz="1800" dirty="0">
                <a:solidFill>
                  <a:schemeClr val="bg2"/>
                </a:solidFill>
                <a:ea typeface="DengXian"/>
              </a:rPr>
              <a:t> – 42</a:t>
            </a:r>
          </a:p>
          <a:p>
            <a:pPr algn="ctr"/>
            <a:endParaRPr lang="en-US" sz="1800" dirty="0">
              <a:solidFill>
                <a:schemeClr val="bg2"/>
              </a:solidFill>
              <a:ea typeface="DengXian"/>
            </a:endParaRPr>
          </a:p>
          <a:p>
            <a:pPr algn="ctr"/>
            <a:r>
              <a:rPr lang="en-US" sz="2400" b="1" dirty="0">
                <a:solidFill>
                  <a:schemeClr val="bg2"/>
                </a:solidFill>
                <a:ea typeface="+mn-lt"/>
                <a:cs typeface="+mn-lt"/>
              </a:rPr>
              <a:t>Submitted to</a:t>
            </a:r>
          </a:p>
          <a:p>
            <a:pPr algn="ctr"/>
            <a:endParaRPr lang="en-US" sz="2000" b="1" dirty="0">
              <a:solidFill>
                <a:schemeClr val="bg2"/>
              </a:solidFill>
              <a:ea typeface="+mn-lt"/>
              <a:cs typeface="+mn-lt"/>
            </a:endParaRPr>
          </a:p>
          <a:p>
            <a:pPr algn="ctr"/>
            <a:r>
              <a:rPr lang="en-US" sz="1800" b="1" dirty="0" err="1">
                <a:solidFill>
                  <a:schemeClr val="bg2"/>
                </a:solidFill>
                <a:ea typeface="DengXian"/>
              </a:rPr>
              <a:t>Mrs.Rashmi</a:t>
            </a:r>
            <a:r>
              <a:rPr lang="en-US" sz="1800" b="1" dirty="0">
                <a:solidFill>
                  <a:schemeClr val="bg2"/>
                </a:solidFill>
                <a:ea typeface="DengXian"/>
              </a:rPr>
              <a:t> </a:t>
            </a:r>
            <a:r>
              <a:rPr lang="en-US" b="1" dirty="0">
                <a:solidFill>
                  <a:schemeClr val="bg2"/>
                </a:solidFill>
                <a:ea typeface="+mn-lt"/>
                <a:cs typeface="+mn-lt"/>
              </a:rPr>
              <a:t>S</a:t>
            </a:r>
            <a:r>
              <a:rPr lang="en-US" sz="1800" b="1" dirty="0">
                <a:solidFill>
                  <a:schemeClr val="bg2"/>
                </a:solidFill>
                <a:ea typeface="+mn-lt"/>
                <a:cs typeface="+mn-lt"/>
              </a:rPr>
              <a:t>rivastava</a:t>
            </a:r>
            <a:endParaRPr lang="en-US" sz="1800" b="1" dirty="0">
              <a:solidFill>
                <a:schemeClr val="bg2"/>
              </a:solidFill>
              <a:ea typeface="DengXian"/>
            </a:endParaRPr>
          </a:p>
          <a:p>
            <a:pPr algn="ctr"/>
            <a:endParaRPr lang="en-IN" dirty="0">
              <a:solidFill>
                <a:schemeClr val="bg2"/>
              </a:solidFill>
            </a:endParaRPr>
          </a:p>
        </p:txBody>
      </p:sp>
      <p:cxnSp>
        <p:nvCxnSpPr>
          <p:cNvPr id="11" name="Straight Connector 10">
            <a:extLst>
              <a:ext uri="{FF2B5EF4-FFF2-40B4-BE49-F238E27FC236}">
                <a16:creationId xmlns:a16="http://schemas.microsoft.com/office/drawing/2014/main" id="{4AF2317B-CF81-0F3A-55F5-67B2D44580F4}"/>
              </a:ext>
            </a:extLst>
          </p:cNvPr>
          <p:cNvCxnSpPr>
            <a:cxnSpLocks/>
          </p:cNvCxnSpPr>
          <p:nvPr/>
        </p:nvCxnSpPr>
        <p:spPr>
          <a:xfrm flipH="1">
            <a:off x="3632200" y="1002079"/>
            <a:ext cx="2503206"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34D5363-0EDC-5781-E50A-009A200C8839}"/>
              </a:ext>
            </a:extLst>
          </p:cNvPr>
          <p:cNvCxnSpPr>
            <a:cxnSpLocks/>
          </p:cNvCxnSpPr>
          <p:nvPr/>
        </p:nvCxnSpPr>
        <p:spPr>
          <a:xfrm flipH="1">
            <a:off x="3671447" y="360000"/>
            <a:ext cx="271288" cy="666251"/>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BC5FA12-7F09-C422-73C0-51F743E02CC7}"/>
              </a:ext>
            </a:extLst>
          </p:cNvPr>
          <p:cNvCxnSpPr>
            <a:cxnSpLocks/>
          </p:cNvCxnSpPr>
          <p:nvPr/>
        </p:nvCxnSpPr>
        <p:spPr>
          <a:xfrm flipH="1">
            <a:off x="3889248" y="360000"/>
            <a:ext cx="3810145"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0343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D6017-4C26-3D28-EF31-5D69524E39DA}"/>
              </a:ext>
            </a:extLst>
          </p:cNvPr>
          <p:cNvSpPr>
            <a:spLocks noGrp="1"/>
          </p:cNvSpPr>
          <p:nvPr>
            <p:ph type="title"/>
          </p:nvPr>
        </p:nvSpPr>
        <p:spPr/>
        <p:txBody>
          <a:bodyPr/>
          <a:lstStyle/>
          <a:p>
            <a:r>
              <a:rPr lang="en-IN" sz="4000" dirty="0"/>
              <a:t>     </a:t>
            </a:r>
            <a:r>
              <a:rPr lang="en-IN" sz="3600" dirty="0"/>
              <a:t>Opening of door by push or pull</a:t>
            </a:r>
          </a:p>
        </p:txBody>
      </p:sp>
      <p:cxnSp>
        <p:nvCxnSpPr>
          <p:cNvPr id="4" name="Straight Connector 3">
            <a:extLst>
              <a:ext uri="{FF2B5EF4-FFF2-40B4-BE49-F238E27FC236}">
                <a16:creationId xmlns:a16="http://schemas.microsoft.com/office/drawing/2014/main" id="{BBA713E2-FE56-6C73-279E-3502A4ECF430}"/>
              </a:ext>
            </a:extLst>
          </p:cNvPr>
          <p:cNvCxnSpPr>
            <a:cxnSpLocks/>
          </p:cNvCxnSpPr>
          <p:nvPr/>
        </p:nvCxnSpPr>
        <p:spPr>
          <a:xfrm flipH="1">
            <a:off x="1525738" y="1187074"/>
            <a:ext cx="348782" cy="71593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B7BA457A-604B-5FEF-11E6-863B3211B876}"/>
              </a:ext>
            </a:extLst>
          </p:cNvPr>
          <p:cNvCxnSpPr>
            <a:cxnSpLocks/>
          </p:cNvCxnSpPr>
          <p:nvPr/>
        </p:nvCxnSpPr>
        <p:spPr>
          <a:xfrm flipH="1" flipV="1">
            <a:off x="1518967" y="1883064"/>
            <a:ext cx="5469422" cy="8234"/>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718BBBAA-94A7-CBE3-6941-7561D86A7D2F}"/>
              </a:ext>
            </a:extLst>
          </p:cNvPr>
          <p:cNvCxnSpPr>
            <a:cxnSpLocks/>
          </p:cNvCxnSpPr>
          <p:nvPr/>
        </p:nvCxnSpPr>
        <p:spPr>
          <a:xfrm flipH="1">
            <a:off x="1812711" y="1187074"/>
            <a:ext cx="9357518"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sp>
        <p:nvSpPr>
          <p:cNvPr id="14" name="Content Placeholder 13">
            <a:extLst>
              <a:ext uri="{FF2B5EF4-FFF2-40B4-BE49-F238E27FC236}">
                <a16:creationId xmlns:a16="http://schemas.microsoft.com/office/drawing/2014/main" id="{568144AC-29BC-D51F-A5AD-89F7D63804E8}"/>
              </a:ext>
            </a:extLst>
          </p:cNvPr>
          <p:cNvSpPr>
            <a:spLocks noGrp="1"/>
          </p:cNvSpPr>
          <p:nvPr>
            <p:ph idx="1"/>
          </p:nvPr>
        </p:nvSpPr>
        <p:spPr/>
        <p:txBody>
          <a:bodyPr/>
          <a:lstStyle/>
          <a:p>
            <a:pPr marL="0" indent="0">
              <a:buNone/>
            </a:pPr>
            <a:r>
              <a:rPr lang="en-US" dirty="0"/>
              <a:t>To open or shut a door, we apply a force (push or pull) F normal to the door at its handle P which is provided at the maximum distance from the hinges as shown. We can notice that if we apply the force at a point Q (near the hinge R), much greater force is required to open the door and if the force is applied at the hinge R, we will not be able to open the door howsoever large the force may be. Thus, the hand P is </a:t>
            </a:r>
            <a:r>
              <a:rPr lang="en-US" dirty="0" err="1"/>
              <a:t>provied</a:t>
            </a:r>
            <a:r>
              <a:rPr lang="en-US" dirty="0"/>
              <a:t> near </a:t>
            </a:r>
          </a:p>
          <a:p>
            <a:pPr marL="0" indent="0">
              <a:buNone/>
            </a:pPr>
            <a:r>
              <a:rPr lang="en-US" dirty="0"/>
              <a:t>the free end of the door that a smaller force at a</a:t>
            </a:r>
          </a:p>
          <a:p>
            <a:pPr marL="0" indent="0">
              <a:buNone/>
            </a:pPr>
            <a:r>
              <a:rPr lang="en-US" dirty="0"/>
              <a:t>larger perpendicular distance, produces required </a:t>
            </a:r>
          </a:p>
          <a:p>
            <a:pPr marL="0" indent="0">
              <a:buNone/>
            </a:pPr>
            <a:r>
              <a:rPr lang="en-US" dirty="0"/>
              <a:t>turning </a:t>
            </a:r>
            <a:r>
              <a:rPr lang="en-US" dirty="0" err="1"/>
              <a:t>effectof</a:t>
            </a:r>
            <a:r>
              <a:rPr lang="en-US" dirty="0"/>
              <a:t> force to open or to shut the</a:t>
            </a:r>
          </a:p>
          <a:p>
            <a:pPr marL="0" indent="0">
              <a:buNone/>
            </a:pPr>
            <a:r>
              <a:rPr lang="en-US" dirty="0"/>
              <a:t>door.</a:t>
            </a:r>
            <a:endParaRPr lang="en-IN" dirty="0"/>
          </a:p>
        </p:txBody>
      </p:sp>
      <p:pic>
        <p:nvPicPr>
          <p:cNvPr id="16" name="Picture 15">
            <a:extLst>
              <a:ext uri="{FF2B5EF4-FFF2-40B4-BE49-F238E27FC236}">
                <a16:creationId xmlns:a16="http://schemas.microsoft.com/office/drawing/2014/main" id="{3F328263-2CEA-AAA5-2245-A804073A540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15265" y="4282968"/>
            <a:ext cx="3456318" cy="2386780"/>
          </a:xfrm>
          <a:prstGeom prst="rect">
            <a:avLst/>
          </a:prstGeom>
        </p:spPr>
      </p:pic>
      <p:pic>
        <p:nvPicPr>
          <p:cNvPr id="17" name="Picture 16">
            <a:extLst>
              <a:ext uri="{FF2B5EF4-FFF2-40B4-BE49-F238E27FC236}">
                <a16:creationId xmlns:a16="http://schemas.microsoft.com/office/drawing/2014/main" id="{F547FFD6-26FF-F0C8-F7B2-16B2468AEB1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8" name="Picture 17">
            <a:extLst>
              <a:ext uri="{FF2B5EF4-FFF2-40B4-BE49-F238E27FC236}">
                <a16:creationId xmlns:a16="http://schemas.microsoft.com/office/drawing/2014/main" id="{4C57830D-FED0-5FA8-9BC5-AD04CDA0001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13567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333D3-8E9C-5219-AFEA-E1C4D53E4AB6}"/>
              </a:ext>
            </a:extLst>
          </p:cNvPr>
          <p:cNvSpPr>
            <a:spLocks noGrp="1"/>
          </p:cNvSpPr>
          <p:nvPr>
            <p:ph type="title"/>
          </p:nvPr>
        </p:nvSpPr>
        <p:spPr/>
        <p:txBody>
          <a:bodyPr/>
          <a:lstStyle/>
          <a:p>
            <a:r>
              <a:rPr lang="en-IN" sz="2800" dirty="0"/>
              <a:t>        </a:t>
            </a:r>
            <a:r>
              <a:rPr lang="en-IN" sz="3600" dirty="0"/>
              <a:t>Turning of hand flour grinder</a:t>
            </a:r>
          </a:p>
        </p:txBody>
      </p:sp>
      <p:cxnSp>
        <p:nvCxnSpPr>
          <p:cNvPr id="4" name="Straight Connector 3">
            <a:extLst>
              <a:ext uri="{FF2B5EF4-FFF2-40B4-BE49-F238E27FC236}">
                <a16:creationId xmlns:a16="http://schemas.microsoft.com/office/drawing/2014/main" id="{3FE6CDB0-59EE-DB29-D4E6-AD6E1C80F3B3}"/>
              </a:ext>
            </a:extLst>
          </p:cNvPr>
          <p:cNvCxnSpPr>
            <a:cxnSpLocks/>
          </p:cNvCxnSpPr>
          <p:nvPr/>
        </p:nvCxnSpPr>
        <p:spPr>
          <a:xfrm flipH="1">
            <a:off x="1525738" y="1187074"/>
            <a:ext cx="348782" cy="71593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F55AB5E8-A7E5-AB2C-FF5D-7BCB7E38209A}"/>
              </a:ext>
            </a:extLst>
          </p:cNvPr>
          <p:cNvCxnSpPr>
            <a:cxnSpLocks/>
          </p:cNvCxnSpPr>
          <p:nvPr/>
        </p:nvCxnSpPr>
        <p:spPr>
          <a:xfrm flipH="1" flipV="1">
            <a:off x="1518967" y="1883064"/>
            <a:ext cx="5469422" cy="8234"/>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48891B9-CCFD-E96E-8A33-FC8081A3EE9B}"/>
              </a:ext>
            </a:extLst>
          </p:cNvPr>
          <p:cNvCxnSpPr>
            <a:cxnSpLocks/>
          </p:cNvCxnSpPr>
          <p:nvPr/>
        </p:nvCxnSpPr>
        <p:spPr>
          <a:xfrm flipH="1">
            <a:off x="1812711" y="1187074"/>
            <a:ext cx="9357518"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046CFC63-7DC6-1581-EAA1-6A114C8608D5}"/>
              </a:ext>
            </a:extLst>
          </p:cNvPr>
          <p:cNvSpPr>
            <a:spLocks noGrp="1"/>
          </p:cNvSpPr>
          <p:nvPr>
            <p:ph idx="1"/>
          </p:nvPr>
        </p:nvSpPr>
        <p:spPr/>
        <p:txBody>
          <a:bodyPr/>
          <a:lstStyle/>
          <a:p>
            <a:pPr marL="0" indent="0">
              <a:buNone/>
            </a:pPr>
            <a:r>
              <a:rPr lang="en-US" dirty="0"/>
              <a:t>The upper circular stone A of a hand flour grinder is </a:t>
            </a:r>
            <a:r>
              <a:rPr lang="en-US" dirty="0" err="1"/>
              <a:t>provied</a:t>
            </a:r>
            <a:r>
              <a:rPr lang="en-US" dirty="0"/>
              <a:t> with a handle H near its rim (</a:t>
            </a:r>
            <a:r>
              <a:rPr lang="en-US" dirty="0" err="1"/>
              <a:t>i.e</a:t>
            </a:r>
            <a:r>
              <a:rPr lang="en-US" dirty="0"/>
              <a:t> at the maximum distance from the center) so that it can easily be rotated about the iron pivot P at its center by applying a small amount of force at the handle H.</a:t>
            </a:r>
            <a:endParaRPr lang="en-IN" dirty="0"/>
          </a:p>
        </p:txBody>
      </p:sp>
      <p:pic>
        <p:nvPicPr>
          <p:cNvPr id="10" name="Picture 9">
            <a:extLst>
              <a:ext uri="{FF2B5EF4-FFF2-40B4-BE49-F238E27FC236}">
                <a16:creationId xmlns:a16="http://schemas.microsoft.com/office/drawing/2014/main" id="{604C7839-3732-ABC8-D2A2-7F8E0D76B42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5048754" y="2832614"/>
            <a:ext cx="2981851" cy="4572000"/>
          </a:xfrm>
          <a:prstGeom prst="rect">
            <a:avLst/>
          </a:prstGeom>
        </p:spPr>
      </p:pic>
      <p:pic>
        <p:nvPicPr>
          <p:cNvPr id="11" name="Picture 10">
            <a:extLst>
              <a:ext uri="{FF2B5EF4-FFF2-40B4-BE49-F238E27FC236}">
                <a16:creationId xmlns:a16="http://schemas.microsoft.com/office/drawing/2014/main" id="{043888E6-FEBF-8D7B-268A-5E560E83291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2" name="Picture 11">
            <a:extLst>
              <a:ext uri="{FF2B5EF4-FFF2-40B4-BE49-F238E27FC236}">
                <a16:creationId xmlns:a16="http://schemas.microsoft.com/office/drawing/2014/main" id="{0147319B-66A0-671E-342E-43924FEB275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27861865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A0CB6-3345-F36B-7826-F73005242F23}"/>
              </a:ext>
            </a:extLst>
          </p:cNvPr>
          <p:cNvSpPr>
            <a:spLocks noGrp="1"/>
          </p:cNvSpPr>
          <p:nvPr>
            <p:ph type="title"/>
          </p:nvPr>
        </p:nvSpPr>
        <p:spPr/>
        <p:txBody>
          <a:bodyPr/>
          <a:lstStyle/>
          <a:p>
            <a:r>
              <a:rPr lang="en-IN" sz="4000" dirty="0"/>
              <a:t>       </a:t>
            </a:r>
            <a:r>
              <a:rPr lang="en-IN" sz="3600" dirty="0"/>
              <a:t>Turning of a potter’s wheel</a:t>
            </a:r>
          </a:p>
        </p:txBody>
      </p:sp>
      <p:cxnSp>
        <p:nvCxnSpPr>
          <p:cNvPr id="4" name="Straight Connector 3">
            <a:extLst>
              <a:ext uri="{FF2B5EF4-FFF2-40B4-BE49-F238E27FC236}">
                <a16:creationId xmlns:a16="http://schemas.microsoft.com/office/drawing/2014/main" id="{560698D5-134E-222E-511E-02CEA48BE23F}"/>
              </a:ext>
            </a:extLst>
          </p:cNvPr>
          <p:cNvCxnSpPr>
            <a:cxnSpLocks/>
          </p:cNvCxnSpPr>
          <p:nvPr/>
        </p:nvCxnSpPr>
        <p:spPr>
          <a:xfrm flipH="1">
            <a:off x="1525738" y="1187074"/>
            <a:ext cx="348782" cy="71593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3A625405-49BB-20AF-BF21-D15D34EDE0FF}"/>
              </a:ext>
            </a:extLst>
          </p:cNvPr>
          <p:cNvCxnSpPr>
            <a:cxnSpLocks/>
          </p:cNvCxnSpPr>
          <p:nvPr/>
        </p:nvCxnSpPr>
        <p:spPr>
          <a:xfrm flipH="1" flipV="1">
            <a:off x="1518967" y="1883064"/>
            <a:ext cx="5469422" cy="8234"/>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7721193-A780-066E-4173-D93868A5ECA9}"/>
              </a:ext>
            </a:extLst>
          </p:cNvPr>
          <p:cNvCxnSpPr>
            <a:cxnSpLocks/>
          </p:cNvCxnSpPr>
          <p:nvPr/>
        </p:nvCxnSpPr>
        <p:spPr>
          <a:xfrm flipH="1">
            <a:off x="1812711" y="1187074"/>
            <a:ext cx="9357518"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124B00DC-C04E-0E47-1783-CC54D88B7FF8}"/>
              </a:ext>
            </a:extLst>
          </p:cNvPr>
          <p:cNvSpPr>
            <a:spLocks noGrp="1"/>
          </p:cNvSpPr>
          <p:nvPr>
            <p:ph idx="1"/>
          </p:nvPr>
        </p:nvSpPr>
        <p:spPr/>
        <p:txBody>
          <a:bodyPr/>
          <a:lstStyle/>
          <a:p>
            <a:pPr marL="0" indent="0">
              <a:buNone/>
            </a:pPr>
            <a:r>
              <a:rPr lang="en-US" dirty="0"/>
              <a:t>A potter’s wheel has a wheel pivoted at the center. The potter turns the wheel by means of stick at the rim of the wind as shown.</a:t>
            </a:r>
            <a:endParaRPr lang="en-IN" dirty="0"/>
          </a:p>
        </p:txBody>
      </p:sp>
      <p:pic>
        <p:nvPicPr>
          <p:cNvPr id="10" name="Picture 9">
            <a:extLst>
              <a:ext uri="{FF2B5EF4-FFF2-40B4-BE49-F238E27FC236}">
                <a16:creationId xmlns:a16="http://schemas.microsoft.com/office/drawing/2014/main" id="{C20C8CB4-C633-27FC-403F-3A8D68E4E89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4359055" y="2300749"/>
            <a:ext cx="3379454" cy="5330757"/>
          </a:xfrm>
          <a:prstGeom prst="rect">
            <a:avLst/>
          </a:prstGeom>
        </p:spPr>
      </p:pic>
      <p:pic>
        <p:nvPicPr>
          <p:cNvPr id="11" name="Picture 10">
            <a:extLst>
              <a:ext uri="{FF2B5EF4-FFF2-40B4-BE49-F238E27FC236}">
                <a16:creationId xmlns:a16="http://schemas.microsoft.com/office/drawing/2014/main" id="{ED47F4FA-C0D9-FD75-9B29-275EAA128F0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2" name="Picture 11">
            <a:extLst>
              <a:ext uri="{FF2B5EF4-FFF2-40B4-BE49-F238E27FC236}">
                <a16:creationId xmlns:a16="http://schemas.microsoft.com/office/drawing/2014/main" id="{A0B84779-C99F-BA91-DBB1-060D9FE6E88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41492745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9FFC4-3A4B-8954-4C67-29E92EBE2603}"/>
              </a:ext>
            </a:extLst>
          </p:cNvPr>
          <p:cNvSpPr>
            <a:spLocks noGrp="1"/>
          </p:cNvSpPr>
          <p:nvPr>
            <p:ph type="title"/>
          </p:nvPr>
        </p:nvSpPr>
        <p:spPr/>
        <p:txBody>
          <a:bodyPr/>
          <a:lstStyle/>
          <a:p>
            <a:r>
              <a:rPr lang="en-IN" sz="4000" dirty="0"/>
              <a:t>        </a:t>
            </a:r>
            <a:r>
              <a:rPr lang="en-IN" sz="3600" dirty="0"/>
              <a:t>Turning of a drill machine</a:t>
            </a:r>
          </a:p>
        </p:txBody>
      </p:sp>
      <p:cxnSp>
        <p:nvCxnSpPr>
          <p:cNvPr id="4" name="Straight Connector 3">
            <a:extLst>
              <a:ext uri="{FF2B5EF4-FFF2-40B4-BE49-F238E27FC236}">
                <a16:creationId xmlns:a16="http://schemas.microsoft.com/office/drawing/2014/main" id="{9A6DE173-86F2-F9EE-3646-C0408493111B}"/>
              </a:ext>
            </a:extLst>
          </p:cNvPr>
          <p:cNvCxnSpPr>
            <a:cxnSpLocks/>
          </p:cNvCxnSpPr>
          <p:nvPr/>
        </p:nvCxnSpPr>
        <p:spPr>
          <a:xfrm flipH="1">
            <a:off x="1525738" y="1187074"/>
            <a:ext cx="348782" cy="71593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55D88B5-299D-512D-DF63-0F674151F6EF}"/>
              </a:ext>
            </a:extLst>
          </p:cNvPr>
          <p:cNvCxnSpPr>
            <a:cxnSpLocks/>
          </p:cNvCxnSpPr>
          <p:nvPr/>
        </p:nvCxnSpPr>
        <p:spPr>
          <a:xfrm flipH="1" flipV="1">
            <a:off x="1518967" y="1883064"/>
            <a:ext cx="5469422" cy="8234"/>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1C4C6BA7-1CF4-5F0D-6880-750D0046906A}"/>
              </a:ext>
            </a:extLst>
          </p:cNvPr>
          <p:cNvCxnSpPr>
            <a:cxnSpLocks/>
          </p:cNvCxnSpPr>
          <p:nvPr/>
        </p:nvCxnSpPr>
        <p:spPr>
          <a:xfrm flipH="1">
            <a:off x="1812711" y="1187074"/>
            <a:ext cx="9357518"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3C4A8565-DC19-C669-479B-57ACE51F0034}"/>
              </a:ext>
            </a:extLst>
          </p:cNvPr>
          <p:cNvSpPr>
            <a:spLocks noGrp="1"/>
          </p:cNvSpPr>
          <p:nvPr>
            <p:ph idx="1"/>
          </p:nvPr>
        </p:nvSpPr>
        <p:spPr/>
        <p:txBody>
          <a:bodyPr/>
          <a:lstStyle/>
          <a:p>
            <a:pPr marL="0" indent="0">
              <a:buNone/>
            </a:pPr>
            <a:r>
              <a:rPr lang="en-US" dirty="0"/>
              <a:t>A carpenter uses a drill machine that is provided with a handle so that by applying less force at the end of the handle, the drill can be turned easily.</a:t>
            </a:r>
            <a:endParaRPr lang="en-IN" dirty="0"/>
          </a:p>
        </p:txBody>
      </p:sp>
      <p:pic>
        <p:nvPicPr>
          <p:cNvPr id="10" name="Picture 9">
            <a:extLst>
              <a:ext uri="{FF2B5EF4-FFF2-40B4-BE49-F238E27FC236}">
                <a16:creationId xmlns:a16="http://schemas.microsoft.com/office/drawing/2014/main" id="{8C05021E-C7CD-42AC-9B90-BD20504B2E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456232" y="2317511"/>
            <a:ext cx="3185100" cy="5137869"/>
          </a:xfrm>
          <a:prstGeom prst="rect">
            <a:avLst/>
          </a:prstGeom>
        </p:spPr>
      </p:pic>
      <p:pic>
        <p:nvPicPr>
          <p:cNvPr id="11" name="Picture 10">
            <a:extLst>
              <a:ext uri="{FF2B5EF4-FFF2-40B4-BE49-F238E27FC236}">
                <a16:creationId xmlns:a16="http://schemas.microsoft.com/office/drawing/2014/main" id="{99B2740D-ACBA-ABF5-7C5E-FF6EAB958D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2" name="Picture 11">
            <a:extLst>
              <a:ext uri="{FF2B5EF4-FFF2-40B4-BE49-F238E27FC236}">
                <a16:creationId xmlns:a16="http://schemas.microsoft.com/office/drawing/2014/main" id="{404441F0-6907-FFCC-B0B2-EDCF47397F1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2099101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F0763-E1CD-6833-A0A4-55DEEA449842}"/>
              </a:ext>
            </a:extLst>
          </p:cNvPr>
          <p:cNvSpPr>
            <a:spLocks noGrp="1"/>
          </p:cNvSpPr>
          <p:nvPr>
            <p:ph type="title"/>
          </p:nvPr>
        </p:nvSpPr>
        <p:spPr/>
        <p:txBody>
          <a:bodyPr/>
          <a:lstStyle/>
          <a:p>
            <a:r>
              <a:rPr lang="en-IN" sz="2800" dirty="0"/>
              <a:t>          </a:t>
            </a:r>
            <a:r>
              <a:rPr lang="en-IN" sz="3600" dirty="0"/>
              <a:t>Turning of a steering wheel</a:t>
            </a:r>
          </a:p>
        </p:txBody>
      </p:sp>
      <p:sp>
        <p:nvSpPr>
          <p:cNvPr id="4" name="Content Placeholder 3">
            <a:extLst>
              <a:ext uri="{FF2B5EF4-FFF2-40B4-BE49-F238E27FC236}">
                <a16:creationId xmlns:a16="http://schemas.microsoft.com/office/drawing/2014/main" id="{2D6AD21C-5736-46AE-C1C4-E6F682164F4D}"/>
              </a:ext>
            </a:extLst>
          </p:cNvPr>
          <p:cNvSpPr>
            <a:spLocks noGrp="1"/>
          </p:cNvSpPr>
          <p:nvPr>
            <p:ph idx="1"/>
          </p:nvPr>
        </p:nvSpPr>
        <p:spPr/>
        <p:txBody>
          <a:bodyPr/>
          <a:lstStyle/>
          <a:p>
            <a:pPr marL="0" indent="0">
              <a:buNone/>
            </a:pPr>
            <a:r>
              <a:rPr lang="en-US" dirty="0"/>
              <a:t>To turn a steering wheel in a car or truck, the driver applies force at a point on the rim of the wheel as shown.</a:t>
            </a:r>
            <a:endParaRPr lang="en-IN" dirty="0"/>
          </a:p>
        </p:txBody>
      </p:sp>
      <p:cxnSp>
        <p:nvCxnSpPr>
          <p:cNvPr id="6" name="Straight Connector 5">
            <a:extLst>
              <a:ext uri="{FF2B5EF4-FFF2-40B4-BE49-F238E27FC236}">
                <a16:creationId xmlns:a16="http://schemas.microsoft.com/office/drawing/2014/main" id="{44BD6161-DC0B-A435-EDE4-6DA6E4F6460E}"/>
              </a:ext>
            </a:extLst>
          </p:cNvPr>
          <p:cNvCxnSpPr>
            <a:cxnSpLocks/>
          </p:cNvCxnSpPr>
          <p:nvPr/>
        </p:nvCxnSpPr>
        <p:spPr>
          <a:xfrm flipH="1">
            <a:off x="1525738" y="1187074"/>
            <a:ext cx="348782" cy="71593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CD30247-88A8-42E5-8DA6-A476C172FB21}"/>
              </a:ext>
            </a:extLst>
          </p:cNvPr>
          <p:cNvCxnSpPr>
            <a:cxnSpLocks/>
          </p:cNvCxnSpPr>
          <p:nvPr/>
        </p:nvCxnSpPr>
        <p:spPr>
          <a:xfrm flipH="1" flipV="1">
            <a:off x="1518967" y="1883064"/>
            <a:ext cx="5469422" cy="8234"/>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2473D03-3DB8-3FA3-7173-253533D76236}"/>
              </a:ext>
            </a:extLst>
          </p:cNvPr>
          <p:cNvCxnSpPr>
            <a:cxnSpLocks/>
          </p:cNvCxnSpPr>
          <p:nvPr/>
        </p:nvCxnSpPr>
        <p:spPr>
          <a:xfrm flipH="1">
            <a:off x="1812711" y="1187074"/>
            <a:ext cx="9357518"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9947F3E3-9DE6-5D3D-4E05-B23568E913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4435485" y="2959988"/>
            <a:ext cx="3321030" cy="4007376"/>
          </a:xfrm>
          <a:prstGeom prst="rect">
            <a:avLst/>
          </a:prstGeom>
        </p:spPr>
      </p:pic>
      <p:pic>
        <p:nvPicPr>
          <p:cNvPr id="11" name="Picture 10">
            <a:extLst>
              <a:ext uri="{FF2B5EF4-FFF2-40B4-BE49-F238E27FC236}">
                <a16:creationId xmlns:a16="http://schemas.microsoft.com/office/drawing/2014/main" id="{1DCB424E-BF75-9064-FA81-D6048698EE0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2" name="Picture 11">
            <a:extLst>
              <a:ext uri="{FF2B5EF4-FFF2-40B4-BE49-F238E27FC236}">
                <a16:creationId xmlns:a16="http://schemas.microsoft.com/office/drawing/2014/main" id="{B76838A3-DA05-D50A-A49E-2E26E4440C7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28616927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924A6-6BC1-777C-9904-53E2FFE5AA42}"/>
              </a:ext>
            </a:extLst>
          </p:cNvPr>
          <p:cNvSpPr>
            <a:spLocks noGrp="1"/>
          </p:cNvSpPr>
          <p:nvPr>
            <p:ph type="title"/>
          </p:nvPr>
        </p:nvSpPr>
        <p:spPr/>
        <p:txBody>
          <a:bodyPr/>
          <a:lstStyle/>
          <a:p>
            <a:r>
              <a:rPr lang="en-IN" sz="3600" dirty="0"/>
              <a:t>      Turning of a wheel of a bicycle</a:t>
            </a:r>
          </a:p>
        </p:txBody>
      </p:sp>
      <p:sp>
        <p:nvSpPr>
          <p:cNvPr id="4" name="Content Placeholder 3">
            <a:extLst>
              <a:ext uri="{FF2B5EF4-FFF2-40B4-BE49-F238E27FC236}">
                <a16:creationId xmlns:a16="http://schemas.microsoft.com/office/drawing/2014/main" id="{24A5BCF7-61FD-FE84-D54C-DAC74AABE4D0}"/>
              </a:ext>
            </a:extLst>
          </p:cNvPr>
          <p:cNvSpPr>
            <a:spLocks noGrp="1"/>
          </p:cNvSpPr>
          <p:nvPr>
            <p:ph idx="1"/>
          </p:nvPr>
        </p:nvSpPr>
        <p:spPr/>
        <p:txBody>
          <a:bodyPr/>
          <a:lstStyle/>
          <a:p>
            <a:pPr marL="0" indent="0">
              <a:buNone/>
            </a:pPr>
            <a:r>
              <a:rPr lang="en-US" dirty="0"/>
              <a:t>In a bicycle to turn the wheel, the force is applied on the pedal so that the distance of force from the axle of wheel is increased.</a:t>
            </a:r>
            <a:endParaRPr lang="en-IN" dirty="0"/>
          </a:p>
        </p:txBody>
      </p:sp>
      <p:cxnSp>
        <p:nvCxnSpPr>
          <p:cNvPr id="6" name="Straight Connector 5">
            <a:extLst>
              <a:ext uri="{FF2B5EF4-FFF2-40B4-BE49-F238E27FC236}">
                <a16:creationId xmlns:a16="http://schemas.microsoft.com/office/drawing/2014/main" id="{AB94C8F1-24C2-99BE-98FB-538AC438BFE1}"/>
              </a:ext>
            </a:extLst>
          </p:cNvPr>
          <p:cNvCxnSpPr>
            <a:cxnSpLocks/>
          </p:cNvCxnSpPr>
          <p:nvPr/>
        </p:nvCxnSpPr>
        <p:spPr>
          <a:xfrm flipH="1">
            <a:off x="1525738" y="1187074"/>
            <a:ext cx="348782" cy="71593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2D2F2A8-31A0-F033-7C21-AB3856DECABB}"/>
              </a:ext>
            </a:extLst>
          </p:cNvPr>
          <p:cNvCxnSpPr>
            <a:cxnSpLocks/>
          </p:cNvCxnSpPr>
          <p:nvPr/>
        </p:nvCxnSpPr>
        <p:spPr>
          <a:xfrm flipH="1" flipV="1">
            <a:off x="1518967" y="1883064"/>
            <a:ext cx="5469422" cy="8234"/>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ABC52FC-F7F3-0CCC-0B50-690FF3C0328A}"/>
              </a:ext>
            </a:extLst>
          </p:cNvPr>
          <p:cNvCxnSpPr>
            <a:cxnSpLocks/>
          </p:cNvCxnSpPr>
          <p:nvPr/>
        </p:nvCxnSpPr>
        <p:spPr>
          <a:xfrm flipH="1">
            <a:off x="1812711" y="1187074"/>
            <a:ext cx="9357518"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93DC7229-79E8-DF0C-12E7-8D764F1FAD9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4588587" y="1460196"/>
            <a:ext cx="2920392" cy="6858000"/>
          </a:xfrm>
          <a:prstGeom prst="rect">
            <a:avLst/>
          </a:prstGeom>
        </p:spPr>
      </p:pic>
      <p:pic>
        <p:nvPicPr>
          <p:cNvPr id="11" name="Picture 10">
            <a:extLst>
              <a:ext uri="{FF2B5EF4-FFF2-40B4-BE49-F238E27FC236}">
                <a16:creationId xmlns:a16="http://schemas.microsoft.com/office/drawing/2014/main" id="{41F29A34-6CDA-75FE-ED1A-79BB20BD907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2" name="Picture 11">
            <a:extLst>
              <a:ext uri="{FF2B5EF4-FFF2-40B4-BE49-F238E27FC236}">
                <a16:creationId xmlns:a16="http://schemas.microsoft.com/office/drawing/2014/main" id="{283749CE-0F96-DE36-FED3-B56DC97A081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21274786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CF9AF-097E-0F81-E255-CD60B05F424A}"/>
              </a:ext>
            </a:extLst>
          </p:cNvPr>
          <p:cNvSpPr>
            <a:spLocks noGrp="1"/>
          </p:cNvSpPr>
          <p:nvPr>
            <p:ph type="title"/>
          </p:nvPr>
        </p:nvSpPr>
        <p:spPr/>
        <p:txBody>
          <a:bodyPr/>
          <a:lstStyle/>
          <a:p>
            <a:r>
              <a:rPr lang="en-US" sz="3600" dirty="0"/>
              <a:t>            Turning of a spanner</a:t>
            </a:r>
            <a:endParaRPr lang="en-IN" sz="3600" dirty="0"/>
          </a:p>
        </p:txBody>
      </p:sp>
      <p:sp>
        <p:nvSpPr>
          <p:cNvPr id="4" name="Content Placeholder 3">
            <a:extLst>
              <a:ext uri="{FF2B5EF4-FFF2-40B4-BE49-F238E27FC236}">
                <a16:creationId xmlns:a16="http://schemas.microsoft.com/office/drawing/2014/main" id="{095D7C1F-02BF-E45F-C510-DD64C9B1DB2F}"/>
              </a:ext>
            </a:extLst>
          </p:cNvPr>
          <p:cNvSpPr>
            <a:spLocks noGrp="1"/>
          </p:cNvSpPr>
          <p:nvPr>
            <p:ph idx="1"/>
          </p:nvPr>
        </p:nvSpPr>
        <p:spPr/>
        <p:txBody>
          <a:bodyPr/>
          <a:lstStyle/>
          <a:p>
            <a:pPr marL="0" indent="0">
              <a:buNone/>
            </a:pPr>
            <a:r>
              <a:rPr lang="en-US" dirty="0"/>
              <a:t>A spanner used to tighten or loosen a nut, has a long handle to produce a large turning effect by a small force applied at the end of its handle as shown.</a:t>
            </a:r>
            <a:endParaRPr lang="en-IN" dirty="0"/>
          </a:p>
        </p:txBody>
      </p:sp>
      <p:cxnSp>
        <p:nvCxnSpPr>
          <p:cNvPr id="6" name="Straight Connector 5">
            <a:extLst>
              <a:ext uri="{FF2B5EF4-FFF2-40B4-BE49-F238E27FC236}">
                <a16:creationId xmlns:a16="http://schemas.microsoft.com/office/drawing/2014/main" id="{1524F404-3EDB-D753-F4C9-5EB6C48ECF8A}"/>
              </a:ext>
            </a:extLst>
          </p:cNvPr>
          <p:cNvCxnSpPr>
            <a:cxnSpLocks/>
          </p:cNvCxnSpPr>
          <p:nvPr/>
        </p:nvCxnSpPr>
        <p:spPr>
          <a:xfrm flipH="1">
            <a:off x="1525738" y="1187074"/>
            <a:ext cx="348782" cy="71593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EB8D328B-4230-A756-19FA-80B8B978E696}"/>
              </a:ext>
            </a:extLst>
          </p:cNvPr>
          <p:cNvCxnSpPr>
            <a:cxnSpLocks/>
          </p:cNvCxnSpPr>
          <p:nvPr/>
        </p:nvCxnSpPr>
        <p:spPr>
          <a:xfrm flipH="1" flipV="1">
            <a:off x="1518967" y="1883064"/>
            <a:ext cx="5469422" cy="8234"/>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4BEFA9A-A53A-26AE-5A68-D420E17DFAE6}"/>
              </a:ext>
            </a:extLst>
          </p:cNvPr>
          <p:cNvCxnSpPr>
            <a:cxnSpLocks/>
          </p:cNvCxnSpPr>
          <p:nvPr/>
        </p:nvCxnSpPr>
        <p:spPr>
          <a:xfrm flipH="1">
            <a:off x="1812711" y="1187074"/>
            <a:ext cx="9357518"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68A3565A-4A0A-DDAF-FFF5-36A3235EDB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5410200" y="1179871"/>
            <a:ext cx="1371600" cy="6858000"/>
          </a:xfrm>
          <a:prstGeom prst="rect">
            <a:avLst/>
          </a:prstGeom>
        </p:spPr>
      </p:pic>
      <p:pic>
        <p:nvPicPr>
          <p:cNvPr id="11" name="Picture 10">
            <a:extLst>
              <a:ext uri="{FF2B5EF4-FFF2-40B4-BE49-F238E27FC236}">
                <a16:creationId xmlns:a16="http://schemas.microsoft.com/office/drawing/2014/main" id="{A83F3C21-C127-0184-44E0-F884EDD80B1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2" name="Picture 11">
            <a:extLst>
              <a:ext uri="{FF2B5EF4-FFF2-40B4-BE49-F238E27FC236}">
                <a16:creationId xmlns:a16="http://schemas.microsoft.com/office/drawing/2014/main" id="{9D47AD13-CE88-EB6D-AEB9-CC7900C478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9907378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E12BF-0BD2-91AB-6C03-016AA91A11F9}"/>
              </a:ext>
            </a:extLst>
          </p:cNvPr>
          <p:cNvSpPr>
            <a:spLocks noGrp="1"/>
          </p:cNvSpPr>
          <p:nvPr>
            <p:ph type="title"/>
          </p:nvPr>
        </p:nvSpPr>
        <p:spPr/>
        <p:txBody>
          <a:bodyPr/>
          <a:lstStyle/>
          <a:p>
            <a:r>
              <a:rPr lang="en-US" sz="4000" dirty="0"/>
              <a:t>          Movement of force</a:t>
            </a:r>
            <a:endParaRPr lang="en-IN" sz="4000" dirty="0"/>
          </a:p>
        </p:txBody>
      </p:sp>
      <p:sp>
        <p:nvSpPr>
          <p:cNvPr id="3" name="Content Placeholder 2">
            <a:extLst>
              <a:ext uri="{FF2B5EF4-FFF2-40B4-BE49-F238E27FC236}">
                <a16:creationId xmlns:a16="http://schemas.microsoft.com/office/drawing/2014/main" id="{5E2565D9-2709-EB08-4689-58344F7A43D2}"/>
              </a:ext>
            </a:extLst>
          </p:cNvPr>
          <p:cNvSpPr>
            <a:spLocks noGrp="1"/>
          </p:cNvSpPr>
          <p:nvPr>
            <p:ph idx="1"/>
          </p:nvPr>
        </p:nvSpPr>
        <p:spPr/>
        <p:txBody>
          <a:bodyPr/>
          <a:lstStyle/>
          <a:p>
            <a:pPr marL="0" indent="0">
              <a:buNone/>
            </a:pPr>
            <a:r>
              <a:rPr lang="en-US" dirty="0"/>
              <a:t>The movement of a force is equal to the product of the magnitude of the force and the perpendicular distance of the force from the </a:t>
            </a:r>
            <a:r>
              <a:rPr lang="en-US" dirty="0" err="1"/>
              <a:t>provied</a:t>
            </a:r>
            <a:r>
              <a:rPr lang="en-US" dirty="0"/>
              <a:t> point.</a:t>
            </a:r>
          </a:p>
          <a:p>
            <a:pPr marL="0" indent="0">
              <a:buNone/>
            </a:pPr>
            <a:r>
              <a:rPr lang="en-US" dirty="0"/>
              <a:t>Consider a body which is </a:t>
            </a:r>
            <a:r>
              <a:rPr lang="en-US" dirty="0" err="1"/>
              <a:t>provied</a:t>
            </a:r>
            <a:r>
              <a:rPr lang="en-US" dirty="0"/>
              <a:t> at a point O. if a force F is applied on the body in the direction FP as shown. The force is unable to produce linear motion of the body in its direction because the body is not free to move, but this force turns (or rotes) the body about the</a:t>
            </a:r>
          </a:p>
          <a:p>
            <a:pPr marL="0" indent="0">
              <a:buNone/>
            </a:pPr>
            <a:r>
              <a:rPr lang="en-US" dirty="0"/>
              <a:t> point </a:t>
            </a:r>
            <a:r>
              <a:rPr lang="en-US" dirty="0" err="1"/>
              <a:t>O,in</a:t>
            </a:r>
            <a:r>
              <a:rPr lang="en-US" dirty="0"/>
              <a:t> the direction shown by the arrow. </a:t>
            </a:r>
            <a:endParaRPr lang="en-IN" dirty="0"/>
          </a:p>
        </p:txBody>
      </p:sp>
      <p:cxnSp>
        <p:nvCxnSpPr>
          <p:cNvPr id="4" name="Straight Connector 3">
            <a:extLst>
              <a:ext uri="{FF2B5EF4-FFF2-40B4-BE49-F238E27FC236}">
                <a16:creationId xmlns:a16="http://schemas.microsoft.com/office/drawing/2014/main" id="{0363BB01-15E9-48B5-9F71-3BA384D1AC40}"/>
              </a:ext>
            </a:extLst>
          </p:cNvPr>
          <p:cNvCxnSpPr>
            <a:cxnSpLocks/>
          </p:cNvCxnSpPr>
          <p:nvPr/>
        </p:nvCxnSpPr>
        <p:spPr>
          <a:xfrm flipH="1">
            <a:off x="2467264" y="1148820"/>
            <a:ext cx="403755" cy="754184"/>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59653C15-DC23-E6C5-BB55-F9DA7EFCB235}"/>
              </a:ext>
            </a:extLst>
          </p:cNvPr>
          <p:cNvCxnSpPr>
            <a:cxnSpLocks/>
          </p:cNvCxnSpPr>
          <p:nvPr/>
        </p:nvCxnSpPr>
        <p:spPr>
          <a:xfrm flipH="1" flipV="1">
            <a:off x="2416464" y="1878832"/>
            <a:ext cx="4275281" cy="24172"/>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76BB6B37-B0B1-76C1-2C67-AA33341A3DE1}"/>
              </a:ext>
            </a:extLst>
          </p:cNvPr>
          <p:cNvCxnSpPr>
            <a:cxnSpLocks/>
          </p:cNvCxnSpPr>
          <p:nvPr/>
        </p:nvCxnSpPr>
        <p:spPr>
          <a:xfrm flipH="1" flipV="1">
            <a:off x="2789352" y="1148820"/>
            <a:ext cx="7224709" cy="8813"/>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3871E6D3-E7DD-80AA-9D80-F3BCF4E73B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07286" y="4430370"/>
            <a:ext cx="3012316" cy="2216943"/>
          </a:xfrm>
          <a:prstGeom prst="rect">
            <a:avLst/>
          </a:prstGeom>
        </p:spPr>
      </p:pic>
      <p:pic>
        <p:nvPicPr>
          <p:cNvPr id="9" name="Picture 8">
            <a:extLst>
              <a:ext uri="{FF2B5EF4-FFF2-40B4-BE49-F238E27FC236}">
                <a16:creationId xmlns:a16="http://schemas.microsoft.com/office/drawing/2014/main" id="{1D76EFF0-D39B-CF75-C5AA-EE4E9F583C7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0" name="Picture 9">
            <a:extLst>
              <a:ext uri="{FF2B5EF4-FFF2-40B4-BE49-F238E27FC236}">
                <a16:creationId xmlns:a16="http://schemas.microsoft.com/office/drawing/2014/main" id="{31CCFC3F-DD03-E39D-DDB7-EAB18258209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644960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19382-87BB-92CD-F801-8D7E8C7EDF2A}"/>
              </a:ext>
            </a:extLst>
          </p:cNvPr>
          <p:cNvSpPr>
            <a:spLocks noGrp="1"/>
          </p:cNvSpPr>
          <p:nvPr>
            <p:ph type="title"/>
          </p:nvPr>
        </p:nvSpPr>
        <p:spPr/>
        <p:txBody>
          <a:bodyPr/>
          <a:lstStyle/>
          <a:p>
            <a:r>
              <a:rPr lang="en-US" dirty="0"/>
              <a:t>                          </a:t>
            </a:r>
            <a:r>
              <a:rPr lang="en-US" sz="4000" dirty="0"/>
              <a:t>Pressure</a:t>
            </a:r>
            <a:endParaRPr lang="en-IN" sz="4000" dirty="0"/>
          </a:p>
        </p:txBody>
      </p:sp>
      <p:sp>
        <p:nvSpPr>
          <p:cNvPr id="3" name="Content Placeholder 2">
            <a:extLst>
              <a:ext uri="{FF2B5EF4-FFF2-40B4-BE49-F238E27FC236}">
                <a16:creationId xmlns:a16="http://schemas.microsoft.com/office/drawing/2014/main" id="{4DE1C527-C149-BD83-E420-F0D27560B100}"/>
              </a:ext>
            </a:extLst>
          </p:cNvPr>
          <p:cNvSpPr>
            <a:spLocks noGrp="1"/>
          </p:cNvSpPr>
          <p:nvPr>
            <p:ph idx="1"/>
          </p:nvPr>
        </p:nvSpPr>
        <p:spPr/>
        <p:txBody>
          <a:bodyPr/>
          <a:lstStyle/>
          <a:p>
            <a:r>
              <a:rPr lang="en-US" b="1" dirty="0">
                <a:highlight>
                  <a:srgbClr val="808080"/>
                </a:highlight>
              </a:rPr>
              <a:t>Thrust</a:t>
            </a:r>
            <a:r>
              <a:rPr lang="en-US" b="1" dirty="0"/>
              <a:t> – </a:t>
            </a:r>
            <a:r>
              <a:rPr lang="en-US" dirty="0"/>
              <a:t>A force can be applied on a surface in any direction. If the force is applied on a surface in a direction normal (perpendicular) to the surface, the force is called thrust. Thus, the force acting normally on a surface is called thrust. A body, when placed on a surface, exerts a thrust on the surface equal to its own weight.</a:t>
            </a:r>
          </a:p>
          <a:p>
            <a:r>
              <a:rPr lang="en-US" dirty="0"/>
              <a:t>The unit of thrust is sane as that of the weight of force. Thus, the units of thrust are kilogram force (</a:t>
            </a:r>
            <a:r>
              <a:rPr lang="en-US" dirty="0" err="1"/>
              <a:t>kgf</a:t>
            </a:r>
            <a:r>
              <a:rPr lang="en-US" dirty="0"/>
              <a:t>), gram force (gf) and newton (N). These units are related as:</a:t>
            </a:r>
          </a:p>
          <a:p>
            <a:r>
              <a:rPr lang="en-US" dirty="0"/>
              <a:t>1 </a:t>
            </a:r>
            <a:r>
              <a:rPr lang="en-US" dirty="0" err="1"/>
              <a:t>kgf</a:t>
            </a:r>
            <a:r>
              <a:rPr lang="en-US" dirty="0"/>
              <a:t> = 1000gf</a:t>
            </a:r>
          </a:p>
          <a:p>
            <a:r>
              <a:rPr lang="en-IN" dirty="0"/>
              <a:t>1 </a:t>
            </a:r>
            <a:r>
              <a:rPr lang="en-IN" dirty="0" err="1"/>
              <a:t>kgf</a:t>
            </a:r>
            <a:r>
              <a:rPr lang="en-IN" dirty="0"/>
              <a:t> = 10N (nearly)</a:t>
            </a:r>
          </a:p>
          <a:p>
            <a:r>
              <a:rPr lang="en-IN" dirty="0"/>
              <a:t> 1N = 100gf (nearly)</a:t>
            </a:r>
            <a:endParaRPr lang="en-US" dirty="0"/>
          </a:p>
        </p:txBody>
      </p:sp>
      <p:cxnSp>
        <p:nvCxnSpPr>
          <p:cNvPr id="4" name="Straight Connector 3">
            <a:extLst>
              <a:ext uri="{FF2B5EF4-FFF2-40B4-BE49-F238E27FC236}">
                <a16:creationId xmlns:a16="http://schemas.microsoft.com/office/drawing/2014/main" id="{57BD4084-3891-53CE-ECEF-A95C47B61176}"/>
              </a:ext>
            </a:extLst>
          </p:cNvPr>
          <p:cNvCxnSpPr>
            <a:cxnSpLocks/>
          </p:cNvCxnSpPr>
          <p:nvPr/>
        </p:nvCxnSpPr>
        <p:spPr>
          <a:xfrm flipH="1">
            <a:off x="2467264" y="1123068"/>
            <a:ext cx="398184" cy="759616"/>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2769E219-ADD5-09B8-DCAD-9167F93BF596}"/>
              </a:ext>
            </a:extLst>
          </p:cNvPr>
          <p:cNvCxnSpPr>
            <a:cxnSpLocks/>
          </p:cNvCxnSpPr>
          <p:nvPr/>
        </p:nvCxnSpPr>
        <p:spPr>
          <a:xfrm flipH="1" flipV="1">
            <a:off x="2416464" y="1878832"/>
            <a:ext cx="4275281" cy="24172"/>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7A06E29-8CD0-3E64-20C2-5F7A7D595DF3}"/>
              </a:ext>
            </a:extLst>
          </p:cNvPr>
          <p:cNvCxnSpPr>
            <a:cxnSpLocks/>
          </p:cNvCxnSpPr>
          <p:nvPr/>
        </p:nvCxnSpPr>
        <p:spPr>
          <a:xfrm flipH="1">
            <a:off x="2774008" y="1155473"/>
            <a:ext cx="7280693"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58B9DCBF-C690-B7E2-07ED-29929048C43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8" name="Picture 7">
            <a:extLst>
              <a:ext uri="{FF2B5EF4-FFF2-40B4-BE49-F238E27FC236}">
                <a16:creationId xmlns:a16="http://schemas.microsoft.com/office/drawing/2014/main" id="{2AAC79D9-5CD6-6CFA-702A-74A2B51BB87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1353554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FE2DD-0EE0-28C9-BA67-843C58B76846}"/>
              </a:ext>
            </a:extLst>
          </p:cNvPr>
          <p:cNvSpPr>
            <a:spLocks noGrp="1"/>
          </p:cNvSpPr>
          <p:nvPr>
            <p:ph type="title"/>
          </p:nvPr>
        </p:nvSpPr>
        <p:spPr/>
        <p:txBody>
          <a:bodyPr/>
          <a:lstStyle/>
          <a:p>
            <a:r>
              <a:rPr lang="en-IN" sz="4000" dirty="0"/>
              <a:t>                  </a:t>
            </a:r>
            <a:r>
              <a:rPr lang="en-IN" sz="4000" i="1" dirty="0">
                <a:latin typeface="Tw Cen MT" panose="020B0602020104020603" pitchFamily="34" charset="0"/>
              </a:rPr>
              <a:t>Conclusion</a:t>
            </a:r>
          </a:p>
        </p:txBody>
      </p:sp>
      <p:sp>
        <p:nvSpPr>
          <p:cNvPr id="3" name="Content Placeholder 2">
            <a:extLst>
              <a:ext uri="{FF2B5EF4-FFF2-40B4-BE49-F238E27FC236}">
                <a16:creationId xmlns:a16="http://schemas.microsoft.com/office/drawing/2014/main" id="{26EC1CDD-1D70-8659-709A-6DA5BCF308CE}"/>
              </a:ext>
            </a:extLst>
          </p:cNvPr>
          <p:cNvSpPr>
            <a:spLocks noGrp="1"/>
          </p:cNvSpPr>
          <p:nvPr>
            <p:ph idx="1"/>
          </p:nvPr>
        </p:nvSpPr>
        <p:spPr/>
        <p:txBody>
          <a:bodyPr/>
          <a:lstStyle/>
          <a:p>
            <a:pPr marL="0" indent="0">
              <a:buNone/>
            </a:pPr>
            <a:r>
              <a:rPr lang="en-US" b="0" i="0" dirty="0">
                <a:effectLst/>
                <a:latin typeface="roboto" panose="02000000000000000000" pitchFamily="2" charset="0"/>
              </a:rPr>
              <a:t>Here, I have come to the end of the project on the topic "FORCE AND PRESSURE".</a:t>
            </a:r>
          </a:p>
          <a:p>
            <a:pPr marL="0" indent="0">
              <a:buNone/>
            </a:pPr>
            <a:r>
              <a:rPr lang="en-US" b="0" i="0" dirty="0">
                <a:effectLst/>
                <a:latin typeface="roboto" panose="02000000000000000000" pitchFamily="2" charset="0"/>
              </a:rPr>
              <a:t>I would like to share my experience while doing this project. I learnt many new things about force and pressure and it was a wonderful learning experience for me while working on this project. This project has developed my thinking skill and more interest in this subject. This project gave me real insight into the Physics world. A very special thanks to my dear Principal sir for setting such target for us. I enjoyed every bit of work. I put into this project. I do hope that my project will be interesting and maybe even knowledgeable. </a:t>
            </a:r>
          </a:p>
          <a:p>
            <a:pPr marL="0" indent="0">
              <a:buNone/>
            </a:pPr>
            <a:r>
              <a:rPr lang="en-US" sz="2000" b="0" i="0" dirty="0">
                <a:effectLst/>
                <a:latin typeface="roboto" panose="02000000000000000000" pitchFamily="2" charset="0"/>
              </a:rPr>
              <a:t>THANK YOU..</a:t>
            </a:r>
            <a:endParaRPr lang="en-IN" sz="2000" dirty="0"/>
          </a:p>
        </p:txBody>
      </p:sp>
      <p:cxnSp>
        <p:nvCxnSpPr>
          <p:cNvPr id="4" name="Straight Connector 3">
            <a:extLst>
              <a:ext uri="{FF2B5EF4-FFF2-40B4-BE49-F238E27FC236}">
                <a16:creationId xmlns:a16="http://schemas.microsoft.com/office/drawing/2014/main" id="{D24164AA-5F2B-CF86-8AFB-903218EF63D7}"/>
              </a:ext>
            </a:extLst>
          </p:cNvPr>
          <p:cNvCxnSpPr>
            <a:cxnSpLocks/>
          </p:cNvCxnSpPr>
          <p:nvPr/>
        </p:nvCxnSpPr>
        <p:spPr>
          <a:xfrm flipH="1">
            <a:off x="3504785" y="1191273"/>
            <a:ext cx="471442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55432443-5BD0-7177-2A68-3685DA281569}"/>
              </a:ext>
            </a:extLst>
          </p:cNvPr>
          <p:cNvCxnSpPr>
            <a:cxnSpLocks/>
          </p:cNvCxnSpPr>
          <p:nvPr/>
        </p:nvCxnSpPr>
        <p:spPr>
          <a:xfrm flipH="1">
            <a:off x="3247737" y="1191273"/>
            <a:ext cx="271288" cy="666251"/>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44860EE-3CD0-CFE7-E2EF-F2B1626552CF}"/>
              </a:ext>
            </a:extLst>
          </p:cNvPr>
          <p:cNvCxnSpPr>
            <a:cxnSpLocks/>
          </p:cNvCxnSpPr>
          <p:nvPr/>
        </p:nvCxnSpPr>
        <p:spPr>
          <a:xfrm flipH="1">
            <a:off x="3247737" y="1833352"/>
            <a:ext cx="316345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D20BE642-580C-1C0C-C88C-E81F0EE5768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0" name="Picture 9">
            <a:extLst>
              <a:ext uri="{FF2B5EF4-FFF2-40B4-BE49-F238E27FC236}">
                <a16:creationId xmlns:a16="http://schemas.microsoft.com/office/drawing/2014/main" id="{7468C891-F9CE-3AB0-3855-B668CDE2290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1533997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2AC12-FC9C-8BA3-590A-210B3DDC966D}"/>
              </a:ext>
            </a:extLst>
          </p:cNvPr>
          <p:cNvSpPr>
            <a:spLocks noGrp="1"/>
          </p:cNvSpPr>
          <p:nvPr>
            <p:ph type="title"/>
          </p:nvPr>
        </p:nvSpPr>
        <p:spPr/>
        <p:txBody>
          <a:bodyPr/>
          <a:lstStyle/>
          <a:p>
            <a:r>
              <a:rPr lang="en-IN" sz="4000" dirty="0"/>
              <a:t>            Acknowledgement</a:t>
            </a:r>
          </a:p>
        </p:txBody>
      </p:sp>
      <p:sp>
        <p:nvSpPr>
          <p:cNvPr id="3" name="Content Placeholder 2">
            <a:extLst>
              <a:ext uri="{FF2B5EF4-FFF2-40B4-BE49-F238E27FC236}">
                <a16:creationId xmlns:a16="http://schemas.microsoft.com/office/drawing/2014/main" id="{A970E35D-E5FE-7216-7373-CE96B074C910}"/>
              </a:ext>
            </a:extLst>
          </p:cNvPr>
          <p:cNvSpPr>
            <a:spLocks noGrp="1"/>
          </p:cNvSpPr>
          <p:nvPr>
            <p:ph idx="1"/>
          </p:nvPr>
        </p:nvSpPr>
        <p:spPr/>
        <p:txBody>
          <a:bodyPr/>
          <a:lstStyle/>
          <a:p>
            <a:pPr marL="0" indent="0">
              <a:buNone/>
            </a:pPr>
            <a:r>
              <a:rPr lang="en-US" b="0" i="0" dirty="0">
                <a:effectLst/>
                <a:latin typeface="roboto" panose="020B0604020202020204" pitchFamily="2" charset="0"/>
              </a:rPr>
              <a:t>            I would like to express my special thanks of gratitude to my Physics teacher "Mrs.</a:t>
            </a:r>
            <a:r>
              <a:rPr lang="en-US" sz="1800" dirty="0">
                <a:solidFill>
                  <a:schemeClr val="bg2"/>
                </a:solidFill>
                <a:ea typeface="DengXian"/>
              </a:rPr>
              <a:t> </a:t>
            </a:r>
            <a:r>
              <a:rPr lang="en-US" sz="1800" b="1" dirty="0">
                <a:ea typeface="DengXian"/>
              </a:rPr>
              <a:t>Rashmi </a:t>
            </a:r>
            <a:r>
              <a:rPr lang="en-US" b="1" dirty="0">
                <a:ea typeface="+mn-lt"/>
                <a:cs typeface="+mn-lt"/>
              </a:rPr>
              <a:t>S</a:t>
            </a:r>
            <a:r>
              <a:rPr lang="en-US" sz="1800" b="1" dirty="0">
                <a:ea typeface="+mn-lt"/>
                <a:cs typeface="+mn-lt"/>
              </a:rPr>
              <a:t>rivastava</a:t>
            </a:r>
            <a:r>
              <a:rPr lang="en-US" b="0" i="0" dirty="0">
                <a:effectLst/>
                <a:latin typeface="roboto" panose="020B0604020202020204" pitchFamily="2" charset="0"/>
              </a:rPr>
              <a:t>" for their able guidance and support in completing my project work I would also like to extend my gratitude to the Principal “</a:t>
            </a:r>
            <a:r>
              <a:rPr lang="en-US" b="1" i="0" dirty="0">
                <a:effectLst/>
                <a:latin typeface="roboto" panose="020B0604020202020204" pitchFamily="2" charset="0"/>
              </a:rPr>
              <a:t>Fr. Ignatius </a:t>
            </a:r>
            <a:r>
              <a:rPr lang="en-US" b="1" i="0" dirty="0" err="1">
                <a:effectLst/>
                <a:latin typeface="roboto" panose="020B0604020202020204" pitchFamily="2" charset="0"/>
              </a:rPr>
              <a:t>lakra</a:t>
            </a:r>
            <a:r>
              <a:rPr lang="en-US" b="1" i="0" dirty="0">
                <a:effectLst/>
                <a:latin typeface="roboto" panose="020B0604020202020204" pitchFamily="2" charset="0"/>
              </a:rPr>
              <a:t> S.J</a:t>
            </a:r>
            <a:r>
              <a:rPr lang="en-US" b="0" i="0" dirty="0">
                <a:effectLst/>
                <a:latin typeface="roboto" panose="020B0604020202020204" pitchFamily="2" charset="0"/>
              </a:rPr>
              <a:t>” for providing </a:t>
            </a:r>
            <a:r>
              <a:rPr lang="en-US" dirty="0">
                <a:latin typeface="roboto" panose="020B0604020202020204" pitchFamily="2" charset="0"/>
              </a:rPr>
              <a:t>me</a:t>
            </a:r>
            <a:r>
              <a:rPr lang="en-US" b="0" i="0" dirty="0">
                <a:effectLst/>
                <a:latin typeface="roboto" panose="020B0604020202020204" pitchFamily="2" charset="0"/>
              </a:rPr>
              <a:t> with all the facility that was required.</a:t>
            </a:r>
          </a:p>
          <a:p>
            <a:pPr marL="0" indent="0">
              <a:buNone/>
            </a:pPr>
            <a:endParaRPr lang="en-US" b="0" i="0" dirty="0">
              <a:effectLst/>
              <a:latin typeface="roboto" panose="020B0604020202020204" pitchFamily="2" charset="0"/>
            </a:endParaRPr>
          </a:p>
          <a:p>
            <a:pPr marL="0" indent="0">
              <a:buNone/>
            </a:pPr>
            <a:r>
              <a:rPr lang="en-US" dirty="0">
                <a:latin typeface="roboto" panose="020B0604020202020204" pitchFamily="2" charset="0"/>
              </a:rPr>
              <a:t>Date – 1/08/2022                                                      Pratik </a:t>
            </a:r>
            <a:r>
              <a:rPr lang="en-US" dirty="0" err="1">
                <a:latin typeface="roboto" panose="020B0604020202020204" pitchFamily="2" charset="0"/>
              </a:rPr>
              <a:t>Srisant</a:t>
            </a:r>
            <a:r>
              <a:rPr lang="en-US" dirty="0">
                <a:latin typeface="roboto" panose="020B0604020202020204" pitchFamily="2" charset="0"/>
              </a:rPr>
              <a:t> Toppo</a:t>
            </a:r>
          </a:p>
          <a:p>
            <a:pPr marL="0" indent="0">
              <a:buNone/>
            </a:pPr>
            <a:r>
              <a:rPr lang="en-US" dirty="0">
                <a:latin typeface="roboto" panose="020B0604020202020204" pitchFamily="2" charset="0"/>
              </a:rPr>
              <a:t>                                                                                  Class – 8C</a:t>
            </a:r>
            <a:endParaRPr lang="en-IN" dirty="0"/>
          </a:p>
        </p:txBody>
      </p:sp>
      <p:pic>
        <p:nvPicPr>
          <p:cNvPr id="7" name="Picture 6">
            <a:extLst>
              <a:ext uri="{FF2B5EF4-FFF2-40B4-BE49-F238E27FC236}">
                <a16:creationId xmlns:a16="http://schemas.microsoft.com/office/drawing/2014/main" id="{6EB1AB59-D859-0457-C035-3C5B04DBA22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8" name="Picture 7">
            <a:extLst>
              <a:ext uri="{FF2B5EF4-FFF2-40B4-BE49-F238E27FC236}">
                <a16:creationId xmlns:a16="http://schemas.microsoft.com/office/drawing/2014/main" id="{6F417F46-FCF7-B1EE-2DD2-6F6E336D0AD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cxnSp>
        <p:nvCxnSpPr>
          <p:cNvPr id="14" name="Straight Connector 13">
            <a:extLst>
              <a:ext uri="{FF2B5EF4-FFF2-40B4-BE49-F238E27FC236}">
                <a16:creationId xmlns:a16="http://schemas.microsoft.com/office/drawing/2014/main" id="{1FE123F3-4FBE-E63C-4F0C-373B15DAB941}"/>
              </a:ext>
            </a:extLst>
          </p:cNvPr>
          <p:cNvCxnSpPr>
            <a:cxnSpLocks/>
          </p:cNvCxnSpPr>
          <p:nvPr/>
        </p:nvCxnSpPr>
        <p:spPr>
          <a:xfrm flipH="1">
            <a:off x="3247737" y="1891573"/>
            <a:ext cx="316345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8906F905-56C2-C58C-F5FC-AA6375070572}"/>
              </a:ext>
            </a:extLst>
          </p:cNvPr>
          <p:cNvCxnSpPr>
            <a:cxnSpLocks/>
          </p:cNvCxnSpPr>
          <p:nvPr/>
        </p:nvCxnSpPr>
        <p:spPr>
          <a:xfrm flipH="1">
            <a:off x="3588774" y="1124103"/>
            <a:ext cx="471442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C8F8652-D6F1-51CE-D781-CE5FA25A6716}"/>
              </a:ext>
            </a:extLst>
          </p:cNvPr>
          <p:cNvCxnSpPr>
            <a:cxnSpLocks/>
          </p:cNvCxnSpPr>
          <p:nvPr/>
        </p:nvCxnSpPr>
        <p:spPr>
          <a:xfrm flipH="1">
            <a:off x="3291840" y="1124103"/>
            <a:ext cx="345440" cy="778901"/>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891193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C21F9-2FA0-D235-BC88-D5E0DFDFCF25}"/>
              </a:ext>
            </a:extLst>
          </p:cNvPr>
          <p:cNvSpPr>
            <a:spLocks noGrp="1"/>
          </p:cNvSpPr>
          <p:nvPr>
            <p:ph type="title"/>
          </p:nvPr>
        </p:nvSpPr>
        <p:spPr/>
        <p:txBody>
          <a:bodyPr/>
          <a:lstStyle/>
          <a:p>
            <a:r>
              <a:rPr lang="en-IN" dirty="0"/>
              <a:t>                        </a:t>
            </a:r>
            <a:r>
              <a:rPr lang="en-IN" sz="4000" i="1" dirty="0">
                <a:latin typeface="Tw Cen MT" panose="020B0602020104020603" pitchFamily="34" charset="0"/>
              </a:rPr>
              <a:t>Bibliography</a:t>
            </a:r>
          </a:p>
        </p:txBody>
      </p:sp>
      <p:pic>
        <p:nvPicPr>
          <p:cNvPr id="5" name="Content Placeholder 4">
            <a:extLst>
              <a:ext uri="{FF2B5EF4-FFF2-40B4-BE49-F238E27FC236}">
                <a16:creationId xmlns:a16="http://schemas.microsoft.com/office/drawing/2014/main" id="{E519645C-CFE0-AE92-89CA-68BF947687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8083" y="5812555"/>
            <a:ext cx="7315834" cy="861135"/>
          </a:xfrm>
        </p:spPr>
      </p:pic>
      <p:sp>
        <p:nvSpPr>
          <p:cNvPr id="7" name="Action Button: Blank 6">
            <a:hlinkClick r:id="rId3" highlightClick="1"/>
            <a:extLst>
              <a:ext uri="{FF2B5EF4-FFF2-40B4-BE49-F238E27FC236}">
                <a16:creationId xmlns:a16="http://schemas.microsoft.com/office/drawing/2014/main" id="{CCFF1EEF-08CD-5470-89BD-E06DABED4D96}"/>
              </a:ext>
            </a:extLst>
          </p:cNvPr>
          <p:cNvSpPr/>
          <p:nvPr/>
        </p:nvSpPr>
        <p:spPr>
          <a:xfrm>
            <a:off x="2465569" y="6241215"/>
            <a:ext cx="1241560" cy="428533"/>
          </a:xfrm>
          <a:prstGeom prst="actionButtonBlank">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050" dirty="0">
                <a:solidFill>
                  <a:schemeClr val="tx1"/>
                </a:solidFill>
              </a:rPr>
              <a:t>Copy of physics project download</a:t>
            </a:r>
          </a:p>
        </p:txBody>
      </p:sp>
      <p:sp>
        <p:nvSpPr>
          <p:cNvPr id="3" name="TextBox 2">
            <a:extLst>
              <a:ext uri="{FF2B5EF4-FFF2-40B4-BE49-F238E27FC236}">
                <a16:creationId xmlns:a16="http://schemas.microsoft.com/office/drawing/2014/main" id="{7B9062D8-1403-BA7B-07BE-7AA35E8591A4}"/>
              </a:ext>
            </a:extLst>
          </p:cNvPr>
          <p:cNvSpPr txBox="1"/>
          <p:nvPr/>
        </p:nvSpPr>
        <p:spPr>
          <a:xfrm>
            <a:off x="1439726" y="2164248"/>
            <a:ext cx="9238434" cy="2585323"/>
          </a:xfrm>
          <a:prstGeom prst="rect">
            <a:avLst/>
          </a:prstGeom>
          <a:noFill/>
        </p:spPr>
        <p:txBody>
          <a:bodyPr wrap="square" rtlCol="0">
            <a:spAutoFit/>
          </a:bodyPr>
          <a:lstStyle/>
          <a:p>
            <a:r>
              <a:rPr lang="en-IN" dirty="0"/>
              <a:t>       I “Pratik </a:t>
            </a:r>
            <a:r>
              <a:rPr lang="en-IN" dirty="0" err="1"/>
              <a:t>Srisant</a:t>
            </a:r>
            <a:r>
              <a:rPr lang="en-IN" dirty="0"/>
              <a:t> Toppo of class 8’c’ have done this project with the help of my parents, my sister, and my friends.</a:t>
            </a:r>
          </a:p>
          <a:p>
            <a:endParaRPr lang="en-IN" dirty="0"/>
          </a:p>
          <a:p>
            <a:endParaRPr lang="en-IN" dirty="0"/>
          </a:p>
          <a:p>
            <a:r>
              <a:rPr lang="en-IN" dirty="0"/>
              <a:t>I used –</a:t>
            </a:r>
          </a:p>
          <a:p>
            <a:endParaRPr lang="en-IN" dirty="0"/>
          </a:p>
          <a:p>
            <a:pPr marL="285750" indent="-285750">
              <a:buFont typeface="Arial" panose="020B0604020202020204" pitchFamily="34" charset="0"/>
              <a:buChar char="•"/>
            </a:pPr>
            <a:r>
              <a:rPr lang="en-IN" dirty="0"/>
              <a:t>Note book</a:t>
            </a:r>
          </a:p>
          <a:p>
            <a:pPr marL="285750" indent="-285750">
              <a:buFont typeface="Arial" panose="020B0604020202020204" pitchFamily="34" charset="0"/>
              <a:buChar char="•"/>
            </a:pPr>
            <a:r>
              <a:rPr lang="en-IN" dirty="0"/>
              <a:t>Text Book of </a:t>
            </a:r>
            <a:r>
              <a:rPr lang="en-US" b="0" i="0" dirty="0">
                <a:effectLst/>
                <a:latin typeface="roboto" panose="020B0604020202020204" pitchFamily="2" charset="0"/>
              </a:rPr>
              <a:t>Physics</a:t>
            </a:r>
          </a:p>
          <a:p>
            <a:pPr marL="285750" indent="-285750">
              <a:buFont typeface="Arial" panose="020B0604020202020204" pitchFamily="34" charset="0"/>
              <a:buChar char="•"/>
            </a:pPr>
            <a:r>
              <a:rPr lang="en-US" dirty="0">
                <a:latin typeface="roboto" panose="020B0604020202020204" pitchFamily="2" charset="0"/>
              </a:rPr>
              <a:t>Website - </a:t>
            </a:r>
            <a:r>
              <a:rPr lang="en-US" dirty="0">
                <a:latin typeface="roboto" panose="020B0604020202020204" pitchFamily="2" charset="0"/>
                <a:hlinkClick r:id="rId4"/>
              </a:rPr>
              <a:t>https://pratik-project-source.github.io/physics</a:t>
            </a:r>
            <a:endParaRPr lang="en-IN" dirty="0"/>
          </a:p>
        </p:txBody>
      </p:sp>
      <p:pic>
        <p:nvPicPr>
          <p:cNvPr id="13" name="Picture 12">
            <a:hlinkClick r:id="rId5"/>
            <a:extLst>
              <a:ext uri="{FF2B5EF4-FFF2-40B4-BE49-F238E27FC236}">
                <a16:creationId xmlns:a16="http://schemas.microsoft.com/office/drawing/2014/main" id="{5B8C494F-D0CA-2893-B314-217A1277B03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28627" y="5808612"/>
            <a:ext cx="314913" cy="264527"/>
          </a:xfrm>
          <a:prstGeom prst="rect">
            <a:avLst/>
          </a:prstGeom>
        </p:spPr>
      </p:pic>
      <p:cxnSp>
        <p:nvCxnSpPr>
          <p:cNvPr id="14" name="Straight Connector 13">
            <a:extLst>
              <a:ext uri="{FF2B5EF4-FFF2-40B4-BE49-F238E27FC236}">
                <a16:creationId xmlns:a16="http://schemas.microsoft.com/office/drawing/2014/main" id="{9278FD2A-44D5-B333-605D-2C792307BD86}"/>
              </a:ext>
            </a:extLst>
          </p:cNvPr>
          <p:cNvCxnSpPr>
            <a:cxnSpLocks/>
          </p:cNvCxnSpPr>
          <p:nvPr/>
        </p:nvCxnSpPr>
        <p:spPr>
          <a:xfrm flipH="1">
            <a:off x="3504785" y="1191273"/>
            <a:ext cx="471442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5A8BCDF8-E71C-EC4B-8F88-F5329303BF18}"/>
              </a:ext>
            </a:extLst>
          </p:cNvPr>
          <p:cNvCxnSpPr>
            <a:cxnSpLocks/>
          </p:cNvCxnSpPr>
          <p:nvPr/>
        </p:nvCxnSpPr>
        <p:spPr>
          <a:xfrm flipH="1">
            <a:off x="3247737" y="1191273"/>
            <a:ext cx="271288" cy="666251"/>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83FF652-0EF7-FF44-72F9-BA6B916E632B}"/>
              </a:ext>
            </a:extLst>
          </p:cNvPr>
          <p:cNvCxnSpPr>
            <a:cxnSpLocks/>
          </p:cNvCxnSpPr>
          <p:nvPr/>
        </p:nvCxnSpPr>
        <p:spPr>
          <a:xfrm flipH="1">
            <a:off x="3247737" y="1857524"/>
            <a:ext cx="316345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6B81F1E8-F209-16A0-A1A2-880388C237B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1" name="Picture 10">
            <a:extLst>
              <a:ext uri="{FF2B5EF4-FFF2-40B4-BE49-F238E27FC236}">
                <a16:creationId xmlns:a16="http://schemas.microsoft.com/office/drawing/2014/main" id="{D116C961-AD18-7030-9F83-AE6FD898B5F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2024492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EA07D-DC01-28CA-6CBC-D9A5092E2157}"/>
              </a:ext>
            </a:extLst>
          </p:cNvPr>
          <p:cNvSpPr>
            <a:spLocks noGrp="1"/>
          </p:cNvSpPr>
          <p:nvPr>
            <p:ph type="title"/>
          </p:nvPr>
        </p:nvSpPr>
        <p:spPr/>
        <p:txBody>
          <a:bodyPr/>
          <a:lstStyle/>
          <a:p>
            <a:r>
              <a:rPr lang="en-IN" sz="4000" dirty="0"/>
              <a:t>             Table of Content</a:t>
            </a:r>
          </a:p>
        </p:txBody>
      </p:sp>
      <p:sp>
        <p:nvSpPr>
          <p:cNvPr id="3" name="Content Placeholder 2">
            <a:extLst>
              <a:ext uri="{FF2B5EF4-FFF2-40B4-BE49-F238E27FC236}">
                <a16:creationId xmlns:a16="http://schemas.microsoft.com/office/drawing/2014/main" id="{AE3EC236-F4E7-CB1D-1230-10E33CDFB2E9}"/>
              </a:ext>
            </a:extLst>
          </p:cNvPr>
          <p:cNvSpPr>
            <a:spLocks noGrp="1"/>
          </p:cNvSpPr>
          <p:nvPr>
            <p:ph idx="1"/>
          </p:nvPr>
        </p:nvSpPr>
        <p:spPr/>
        <p:txBody>
          <a:bodyPr/>
          <a:lstStyle/>
          <a:p>
            <a:r>
              <a:rPr lang="en-IN" b="1" dirty="0">
                <a:hlinkClick r:id="rId2" action="ppaction://hlinksldjump"/>
              </a:rPr>
              <a:t>Introduction</a:t>
            </a:r>
            <a:endParaRPr lang="en-IN" b="1" dirty="0"/>
          </a:p>
          <a:p>
            <a:r>
              <a:rPr lang="en-IN" b="1" dirty="0">
                <a:hlinkClick r:id="rId3" action="ppaction://hlinksldjump"/>
              </a:rPr>
              <a:t>Force</a:t>
            </a:r>
            <a:endParaRPr lang="en-IN" b="1" dirty="0"/>
          </a:p>
          <a:p>
            <a:r>
              <a:rPr lang="en-IN" sz="1800" b="1" dirty="0"/>
              <a:t>Turning effect of a force  </a:t>
            </a:r>
            <a:r>
              <a:rPr lang="en-IN" sz="1800" b="1" dirty="0">
                <a:hlinkClick r:id="rId4" action="ppaction://hlinksldjump"/>
              </a:rPr>
              <a:t>Page 1</a:t>
            </a:r>
            <a:r>
              <a:rPr lang="en-IN" sz="1800" b="1" dirty="0"/>
              <a:t>   </a:t>
            </a:r>
            <a:r>
              <a:rPr lang="en-IN" sz="1800" b="1" dirty="0">
                <a:hlinkClick r:id="rId5" action="ppaction://hlinksldjump"/>
              </a:rPr>
              <a:t>Page 2</a:t>
            </a:r>
            <a:endParaRPr lang="en-IN" sz="1800" b="1" dirty="0"/>
          </a:p>
          <a:p>
            <a:r>
              <a:rPr lang="en-IN" b="1" dirty="0">
                <a:hlinkClick r:id="rId6" action="ppaction://hlinksldjump"/>
              </a:rPr>
              <a:t>Factors affecting the turning effect of a body</a:t>
            </a:r>
            <a:endParaRPr lang="en-IN" b="1" dirty="0"/>
          </a:p>
          <a:p>
            <a:r>
              <a:rPr lang="en-IN" sz="1800" b="1" dirty="0">
                <a:hlinkClick r:id="rId7" action="ppaction://hlinksldjump"/>
              </a:rPr>
              <a:t>Opening of door by push or pull</a:t>
            </a:r>
            <a:endParaRPr lang="en-IN" sz="1800" b="1" dirty="0"/>
          </a:p>
          <a:p>
            <a:r>
              <a:rPr lang="en-IN" sz="1800" b="1" dirty="0">
                <a:hlinkClick r:id="rId8" action="ppaction://hlinksldjump"/>
              </a:rPr>
              <a:t>Turning of hand flour grinder</a:t>
            </a:r>
            <a:endParaRPr lang="en-IN" sz="1800" b="1" dirty="0"/>
          </a:p>
          <a:p>
            <a:r>
              <a:rPr lang="en-IN" sz="1800" b="1" dirty="0">
                <a:hlinkClick r:id="rId9" action="ppaction://hlinksldjump"/>
              </a:rPr>
              <a:t>Turning of a potter’s wheel</a:t>
            </a:r>
            <a:endParaRPr lang="en-IN" sz="1800" b="1" dirty="0"/>
          </a:p>
          <a:p>
            <a:r>
              <a:rPr lang="en-IN" sz="1800" b="1" dirty="0">
                <a:hlinkClick r:id="rId10" action="ppaction://hlinksldjump"/>
              </a:rPr>
              <a:t>Turning of a drill machine</a:t>
            </a:r>
            <a:endParaRPr lang="en-IN" sz="1800" b="1" dirty="0"/>
          </a:p>
          <a:p>
            <a:endParaRPr lang="en-IN" b="1" dirty="0"/>
          </a:p>
        </p:txBody>
      </p:sp>
      <p:pic>
        <p:nvPicPr>
          <p:cNvPr id="12" name="Picture 11">
            <a:extLst>
              <a:ext uri="{FF2B5EF4-FFF2-40B4-BE49-F238E27FC236}">
                <a16:creationId xmlns:a16="http://schemas.microsoft.com/office/drawing/2014/main" id="{B0D2160C-4D14-5539-D5E7-B0C465B96D3C}"/>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4" name="Picture 13">
            <a:extLst>
              <a:ext uri="{FF2B5EF4-FFF2-40B4-BE49-F238E27FC236}">
                <a16:creationId xmlns:a16="http://schemas.microsoft.com/office/drawing/2014/main" id="{FA6AFF3C-5585-2FAE-7F9A-6F4B8785687D}"/>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cxnSp>
        <p:nvCxnSpPr>
          <p:cNvPr id="15" name="Straight Connector 14">
            <a:extLst>
              <a:ext uri="{FF2B5EF4-FFF2-40B4-BE49-F238E27FC236}">
                <a16:creationId xmlns:a16="http://schemas.microsoft.com/office/drawing/2014/main" id="{94C8ADA7-F7D0-0678-875D-7773D7C1FBDC}"/>
              </a:ext>
            </a:extLst>
          </p:cNvPr>
          <p:cNvCxnSpPr>
            <a:cxnSpLocks/>
          </p:cNvCxnSpPr>
          <p:nvPr/>
        </p:nvCxnSpPr>
        <p:spPr>
          <a:xfrm flipH="1">
            <a:off x="3247737" y="1891573"/>
            <a:ext cx="316345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46054DA-866B-17FF-7440-CFCC9AA04D65}"/>
              </a:ext>
            </a:extLst>
          </p:cNvPr>
          <p:cNvCxnSpPr>
            <a:cxnSpLocks/>
          </p:cNvCxnSpPr>
          <p:nvPr/>
        </p:nvCxnSpPr>
        <p:spPr>
          <a:xfrm flipH="1">
            <a:off x="3588774" y="1124103"/>
            <a:ext cx="471442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ACC2E2B-9413-3610-7309-4725A27D4969}"/>
              </a:ext>
            </a:extLst>
          </p:cNvPr>
          <p:cNvCxnSpPr>
            <a:cxnSpLocks/>
          </p:cNvCxnSpPr>
          <p:nvPr/>
        </p:nvCxnSpPr>
        <p:spPr>
          <a:xfrm flipH="1">
            <a:off x="3291840" y="1124103"/>
            <a:ext cx="345440" cy="778901"/>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4371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EA07D-DC01-28CA-6CBC-D9A5092E2157}"/>
              </a:ext>
            </a:extLst>
          </p:cNvPr>
          <p:cNvSpPr>
            <a:spLocks noGrp="1"/>
          </p:cNvSpPr>
          <p:nvPr>
            <p:ph type="title"/>
          </p:nvPr>
        </p:nvSpPr>
        <p:spPr/>
        <p:txBody>
          <a:bodyPr/>
          <a:lstStyle/>
          <a:p>
            <a:r>
              <a:rPr lang="en-IN" sz="4000" dirty="0"/>
              <a:t>      Table of Content continued</a:t>
            </a:r>
          </a:p>
        </p:txBody>
      </p:sp>
      <p:sp>
        <p:nvSpPr>
          <p:cNvPr id="3" name="Content Placeholder 2">
            <a:extLst>
              <a:ext uri="{FF2B5EF4-FFF2-40B4-BE49-F238E27FC236}">
                <a16:creationId xmlns:a16="http://schemas.microsoft.com/office/drawing/2014/main" id="{AE3EC236-F4E7-CB1D-1230-10E33CDFB2E9}"/>
              </a:ext>
            </a:extLst>
          </p:cNvPr>
          <p:cNvSpPr>
            <a:spLocks noGrp="1"/>
          </p:cNvSpPr>
          <p:nvPr>
            <p:ph idx="1"/>
          </p:nvPr>
        </p:nvSpPr>
        <p:spPr/>
        <p:txBody>
          <a:bodyPr/>
          <a:lstStyle/>
          <a:p>
            <a:r>
              <a:rPr lang="en-IN" sz="1800" b="1" dirty="0">
                <a:hlinkClick r:id="rId2" action="ppaction://hlinksldjump"/>
              </a:rPr>
              <a:t>Turning of a steering wheel</a:t>
            </a:r>
            <a:endParaRPr lang="en-IN" b="1" dirty="0"/>
          </a:p>
          <a:p>
            <a:r>
              <a:rPr lang="en-IN" sz="1800" b="1" dirty="0">
                <a:hlinkClick r:id="rId3" action="ppaction://hlinksldjump"/>
              </a:rPr>
              <a:t>Turning of a wheel of a bicycle</a:t>
            </a:r>
            <a:endParaRPr lang="en-IN" b="1" dirty="0"/>
          </a:p>
          <a:p>
            <a:r>
              <a:rPr lang="en-US" sz="1800" b="1" dirty="0">
                <a:hlinkClick r:id="rId4" action="ppaction://hlinksldjump"/>
              </a:rPr>
              <a:t>Turning of a spanner</a:t>
            </a:r>
            <a:endParaRPr lang="en-IN" b="1" dirty="0"/>
          </a:p>
          <a:p>
            <a:r>
              <a:rPr lang="en-US" sz="1800" b="1" dirty="0">
                <a:hlinkClick r:id="rId5" action="ppaction://hlinksldjump"/>
              </a:rPr>
              <a:t>Movement of force</a:t>
            </a:r>
            <a:endParaRPr lang="en-IN" b="1" dirty="0"/>
          </a:p>
          <a:p>
            <a:r>
              <a:rPr lang="en-US" sz="1800" b="1" dirty="0">
                <a:hlinkClick r:id="rId6" action="ppaction://hlinksldjump"/>
              </a:rPr>
              <a:t>Pressure</a:t>
            </a:r>
            <a:endParaRPr lang="en-US" sz="1800" b="1" dirty="0"/>
          </a:p>
          <a:p>
            <a:endParaRPr lang="en-IN" b="1" dirty="0"/>
          </a:p>
          <a:p>
            <a:r>
              <a:rPr lang="en-IN" b="1" dirty="0">
                <a:hlinkClick r:id="rId7" action="ppaction://hlinksldjump"/>
              </a:rPr>
              <a:t>Conclusion</a:t>
            </a:r>
            <a:endParaRPr lang="en-IN" b="1" dirty="0"/>
          </a:p>
          <a:p>
            <a:r>
              <a:rPr lang="en-IN" b="1" dirty="0">
                <a:hlinkClick r:id="rId8" action="ppaction://hlinksldjump"/>
              </a:rPr>
              <a:t>Bibliography</a:t>
            </a:r>
            <a:endParaRPr lang="en-IN" b="1" dirty="0"/>
          </a:p>
          <a:p>
            <a:endParaRPr lang="en-IN" b="1" dirty="0"/>
          </a:p>
        </p:txBody>
      </p:sp>
      <p:cxnSp>
        <p:nvCxnSpPr>
          <p:cNvPr id="7" name="Straight Connector 6">
            <a:extLst>
              <a:ext uri="{FF2B5EF4-FFF2-40B4-BE49-F238E27FC236}">
                <a16:creationId xmlns:a16="http://schemas.microsoft.com/office/drawing/2014/main" id="{75D01BBD-380A-A71B-004F-79771F346AE8}"/>
              </a:ext>
            </a:extLst>
          </p:cNvPr>
          <p:cNvCxnSpPr>
            <a:cxnSpLocks/>
          </p:cNvCxnSpPr>
          <p:nvPr/>
        </p:nvCxnSpPr>
        <p:spPr>
          <a:xfrm flipH="1">
            <a:off x="1525738" y="1187074"/>
            <a:ext cx="348782" cy="71593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A0935C3-FCD7-C096-49B5-B8EA8F848883}"/>
              </a:ext>
            </a:extLst>
          </p:cNvPr>
          <p:cNvCxnSpPr>
            <a:cxnSpLocks/>
          </p:cNvCxnSpPr>
          <p:nvPr/>
        </p:nvCxnSpPr>
        <p:spPr>
          <a:xfrm flipH="1" flipV="1">
            <a:off x="1518967" y="1883064"/>
            <a:ext cx="5469422" cy="8234"/>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53FE73B-DC79-F540-0F0A-40F7D859D9BD}"/>
              </a:ext>
            </a:extLst>
          </p:cNvPr>
          <p:cNvCxnSpPr>
            <a:cxnSpLocks/>
          </p:cNvCxnSpPr>
          <p:nvPr/>
        </p:nvCxnSpPr>
        <p:spPr>
          <a:xfrm flipH="1">
            <a:off x="1812711" y="1187074"/>
            <a:ext cx="9357518"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D6DF4BDC-E230-5205-4EAB-F1F3FEF25678}"/>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1" name="Picture 10">
            <a:extLst>
              <a:ext uri="{FF2B5EF4-FFF2-40B4-BE49-F238E27FC236}">
                <a16:creationId xmlns:a16="http://schemas.microsoft.com/office/drawing/2014/main" id="{4E392F45-8C0D-9EFA-240C-394ECC3AF901}"/>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40041747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CD071-A5BC-B470-672C-FE90DE018BF5}"/>
              </a:ext>
            </a:extLst>
          </p:cNvPr>
          <p:cNvSpPr>
            <a:spLocks noGrp="1"/>
          </p:cNvSpPr>
          <p:nvPr>
            <p:ph type="title"/>
          </p:nvPr>
        </p:nvSpPr>
        <p:spPr/>
        <p:txBody>
          <a:bodyPr/>
          <a:lstStyle/>
          <a:p>
            <a:r>
              <a:rPr lang="en-IN" sz="4000" dirty="0"/>
              <a:t>                Introduction</a:t>
            </a:r>
          </a:p>
        </p:txBody>
      </p:sp>
      <p:sp>
        <p:nvSpPr>
          <p:cNvPr id="3" name="Content Placeholder 2">
            <a:extLst>
              <a:ext uri="{FF2B5EF4-FFF2-40B4-BE49-F238E27FC236}">
                <a16:creationId xmlns:a16="http://schemas.microsoft.com/office/drawing/2014/main" id="{D50627C1-332F-5D7F-E8E7-9AC6F6E4E54B}"/>
              </a:ext>
            </a:extLst>
          </p:cNvPr>
          <p:cNvSpPr>
            <a:spLocks noGrp="1"/>
          </p:cNvSpPr>
          <p:nvPr>
            <p:ph idx="1"/>
          </p:nvPr>
        </p:nvSpPr>
        <p:spPr/>
        <p:txBody>
          <a:bodyPr/>
          <a:lstStyle/>
          <a:p>
            <a:pPr marL="0" indent="0">
              <a:buNone/>
            </a:pPr>
            <a:r>
              <a:rPr lang="en-IN" dirty="0"/>
              <a:t>          A force is a push or pull upon an object resulting from the object’s interaction with another object. The turning effect of a force is more if the distance between the point of application of force and the hinge on a door is more. It is given a special name – Moment of force. Pressure is defined as force per unit area. Solids, liquids, and gases all exert pressure. The atmosphere also exerts pressure, activities are carried out to demonstrate that solid, liquid, and gases exert pressure.</a:t>
            </a:r>
          </a:p>
        </p:txBody>
      </p:sp>
      <p:pic>
        <p:nvPicPr>
          <p:cNvPr id="8" name="Picture 7">
            <a:extLst>
              <a:ext uri="{FF2B5EF4-FFF2-40B4-BE49-F238E27FC236}">
                <a16:creationId xmlns:a16="http://schemas.microsoft.com/office/drawing/2014/main" id="{4EB610A8-00F0-D04F-EA7A-033B2F61249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9" name="Picture 8">
            <a:extLst>
              <a:ext uri="{FF2B5EF4-FFF2-40B4-BE49-F238E27FC236}">
                <a16:creationId xmlns:a16="http://schemas.microsoft.com/office/drawing/2014/main" id="{A0BE993F-A86C-3E41-7087-440C7B5F8B4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cxnSp>
        <p:nvCxnSpPr>
          <p:cNvPr id="10" name="Straight Connector 9">
            <a:extLst>
              <a:ext uri="{FF2B5EF4-FFF2-40B4-BE49-F238E27FC236}">
                <a16:creationId xmlns:a16="http://schemas.microsoft.com/office/drawing/2014/main" id="{402F6A04-C56A-1B35-FEFB-89C20B19B412}"/>
              </a:ext>
            </a:extLst>
          </p:cNvPr>
          <p:cNvCxnSpPr>
            <a:cxnSpLocks/>
          </p:cNvCxnSpPr>
          <p:nvPr/>
        </p:nvCxnSpPr>
        <p:spPr>
          <a:xfrm flipH="1">
            <a:off x="3247737" y="1891573"/>
            <a:ext cx="316345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FC71035-2643-E5F1-6A47-9FBCCEC12F49}"/>
              </a:ext>
            </a:extLst>
          </p:cNvPr>
          <p:cNvCxnSpPr>
            <a:cxnSpLocks/>
          </p:cNvCxnSpPr>
          <p:nvPr/>
        </p:nvCxnSpPr>
        <p:spPr>
          <a:xfrm flipH="1">
            <a:off x="3588774" y="1124103"/>
            <a:ext cx="471442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CE03EF-E6F6-F605-7F02-5A5F80F67F52}"/>
              </a:ext>
            </a:extLst>
          </p:cNvPr>
          <p:cNvCxnSpPr>
            <a:cxnSpLocks/>
          </p:cNvCxnSpPr>
          <p:nvPr/>
        </p:nvCxnSpPr>
        <p:spPr>
          <a:xfrm flipH="1">
            <a:off x="3291840" y="1124103"/>
            <a:ext cx="345440" cy="778901"/>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89876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641E6-4323-5BFC-C625-5F587978A629}"/>
              </a:ext>
            </a:extLst>
          </p:cNvPr>
          <p:cNvSpPr>
            <a:spLocks noGrp="1"/>
          </p:cNvSpPr>
          <p:nvPr>
            <p:ph type="title"/>
          </p:nvPr>
        </p:nvSpPr>
        <p:spPr/>
        <p:txBody>
          <a:bodyPr/>
          <a:lstStyle/>
          <a:p>
            <a:r>
              <a:rPr lang="en-IN" dirty="0"/>
              <a:t>                            </a:t>
            </a:r>
            <a:r>
              <a:rPr lang="en-IN" sz="4000" dirty="0"/>
              <a:t>Force</a:t>
            </a:r>
          </a:p>
        </p:txBody>
      </p:sp>
      <p:sp>
        <p:nvSpPr>
          <p:cNvPr id="3" name="Content Placeholder 2">
            <a:extLst>
              <a:ext uri="{FF2B5EF4-FFF2-40B4-BE49-F238E27FC236}">
                <a16:creationId xmlns:a16="http://schemas.microsoft.com/office/drawing/2014/main" id="{16F0CA68-4AF8-ACF3-2888-5CB7AE0C3569}"/>
              </a:ext>
            </a:extLst>
          </p:cNvPr>
          <p:cNvSpPr>
            <a:spLocks noGrp="1"/>
          </p:cNvSpPr>
          <p:nvPr>
            <p:ph idx="1"/>
          </p:nvPr>
        </p:nvSpPr>
        <p:spPr/>
        <p:txBody>
          <a:bodyPr/>
          <a:lstStyle/>
          <a:p>
            <a:pPr marL="0" indent="0">
              <a:buNone/>
            </a:pPr>
            <a:r>
              <a:rPr lang="en-IN" dirty="0"/>
              <a:t>      A force is a cause of ( push or pull ) which tends to result in movement or change in size or shape of the body. A force when applied as a push or pull on a stationary body that is free to move, can produce motion in it and if applied on a moving body, it can change the speed of motion of a body (</a:t>
            </a:r>
            <a:r>
              <a:rPr lang="en-IN" dirty="0" err="1"/>
              <a:t>i.e</a:t>
            </a:r>
            <a:r>
              <a:rPr lang="en-IN" dirty="0"/>
              <a:t> can speed up or slow down the moving body) or it can change both the speed and direction of motion. Similarly, the shape or size of a non-rigid body can also be changed by applying force. However, if an object does not move on the application of force or its size and shape do not change, then in the language of Physics, we say that force is not fruitful.</a:t>
            </a:r>
          </a:p>
        </p:txBody>
      </p:sp>
      <p:pic>
        <p:nvPicPr>
          <p:cNvPr id="7" name="Picture 6">
            <a:extLst>
              <a:ext uri="{FF2B5EF4-FFF2-40B4-BE49-F238E27FC236}">
                <a16:creationId xmlns:a16="http://schemas.microsoft.com/office/drawing/2014/main" id="{0770C875-2C9D-8583-8B69-34DBDDF07A6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8" name="Picture 7">
            <a:extLst>
              <a:ext uri="{FF2B5EF4-FFF2-40B4-BE49-F238E27FC236}">
                <a16:creationId xmlns:a16="http://schemas.microsoft.com/office/drawing/2014/main" id="{FEC21F7B-AC52-99B0-7D7E-514634A6EE8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cxnSp>
        <p:nvCxnSpPr>
          <p:cNvPr id="12" name="Straight Connector 11">
            <a:extLst>
              <a:ext uri="{FF2B5EF4-FFF2-40B4-BE49-F238E27FC236}">
                <a16:creationId xmlns:a16="http://schemas.microsoft.com/office/drawing/2014/main" id="{74EC2DD7-0223-378F-AC1A-8A3752755458}"/>
              </a:ext>
            </a:extLst>
          </p:cNvPr>
          <p:cNvCxnSpPr>
            <a:cxnSpLocks/>
          </p:cNvCxnSpPr>
          <p:nvPr/>
        </p:nvCxnSpPr>
        <p:spPr>
          <a:xfrm flipH="1">
            <a:off x="3247737" y="1891573"/>
            <a:ext cx="316345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E2D7A67-F6A0-40F2-DD6E-E0C5CF7A9A4F}"/>
              </a:ext>
            </a:extLst>
          </p:cNvPr>
          <p:cNvCxnSpPr>
            <a:cxnSpLocks/>
          </p:cNvCxnSpPr>
          <p:nvPr/>
        </p:nvCxnSpPr>
        <p:spPr>
          <a:xfrm flipH="1">
            <a:off x="3588774" y="1124103"/>
            <a:ext cx="4714424"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AAD2C92-C53A-CA30-D6D8-D0020C1E0CF6}"/>
              </a:ext>
            </a:extLst>
          </p:cNvPr>
          <p:cNvCxnSpPr>
            <a:cxnSpLocks/>
          </p:cNvCxnSpPr>
          <p:nvPr/>
        </p:nvCxnSpPr>
        <p:spPr>
          <a:xfrm flipH="1">
            <a:off x="3291840" y="1124103"/>
            <a:ext cx="345440" cy="778901"/>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21597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D089A-0D76-A4D6-DADB-39EA088191E6}"/>
              </a:ext>
            </a:extLst>
          </p:cNvPr>
          <p:cNvSpPr>
            <a:spLocks noGrp="1"/>
          </p:cNvSpPr>
          <p:nvPr>
            <p:ph type="title"/>
          </p:nvPr>
        </p:nvSpPr>
        <p:spPr/>
        <p:txBody>
          <a:bodyPr/>
          <a:lstStyle/>
          <a:p>
            <a:r>
              <a:rPr lang="en-IN" sz="4000" dirty="0"/>
              <a:t>        Turning effect of a force</a:t>
            </a:r>
          </a:p>
        </p:txBody>
      </p:sp>
      <p:sp>
        <p:nvSpPr>
          <p:cNvPr id="3" name="Content Placeholder 2">
            <a:extLst>
              <a:ext uri="{FF2B5EF4-FFF2-40B4-BE49-F238E27FC236}">
                <a16:creationId xmlns:a16="http://schemas.microsoft.com/office/drawing/2014/main" id="{E853A1E1-6934-5340-5B9F-A5AF8A3EB350}"/>
              </a:ext>
            </a:extLst>
          </p:cNvPr>
          <p:cNvSpPr>
            <a:spLocks noGrp="1"/>
          </p:cNvSpPr>
          <p:nvPr>
            <p:ph idx="1"/>
          </p:nvPr>
        </p:nvSpPr>
        <p:spPr/>
        <p:txBody>
          <a:bodyPr/>
          <a:lstStyle/>
          <a:p>
            <a:pPr marL="0" indent="0">
              <a:buNone/>
            </a:pPr>
            <a:r>
              <a:rPr lang="en-IN" dirty="0"/>
              <a:t>     Force is applied on a stationary rigid body, it starts moving on a stationary rigid body, it starts moving in a starting line in the direction of force as shown, a ball moves on a pushing.</a:t>
            </a:r>
          </a:p>
        </p:txBody>
      </p:sp>
      <p:pic>
        <p:nvPicPr>
          <p:cNvPr id="7" name="Picture 6">
            <a:extLst>
              <a:ext uri="{FF2B5EF4-FFF2-40B4-BE49-F238E27FC236}">
                <a16:creationId xmlns:a16="http://schemas.microsoft.com/office/drawing/2014/main" id="{76AA54F1-528E-7F9F-301B-4BB4F2BD5C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7520" y="3595254"/>
            <a:ext cx="6242526" cy="3110707"/>
          </a:xfrm>
          <a:prstGeom prst="rect">
            <a:avLst/>
          </a:prstGeom>
        </p:spPr>
      </p:pic>
      <p:cxnSp>
        <p:nvCxnSpPr>
          <p:cNvPr id="8" name="Straight Connector 7">
            <a:extLst>
              <a:ext uri="{FF2B5EF4-FFF2-40B4-BE49-F238E27FC236}">
                <a16:creationId xmlns:a16="http://schemas.microsoft.com/office/drawing/2014/main" id="{829EF86E-9066-D2E8-FD9C-A41229ECE424}"/>
              </a:ext>
            </a:extLst>
          </p:cNvPr>
          <p:cNvCxnSpPr>
            <a:cxnSpLocks/>
          </p:cNvCxnSpPr>
          <p:nvPr/>
        </p:nvCxnSpPr>
        <p:spPr>
          <a:xfrm flipH="1">
            <a:off x="2467264" y="1132286"/>
            <a:ext cx="344762" cy="770718"/>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65A7322-4BCB-F945-B683-19C163E4E8B5}"/>
              </a:ext>
            </a:extLst>
          </p:cNvPr>
          <p:cNvCxnSpPr>
            <a:cxnSpLocks/>
          </p:cNvCxnSpPr>
          <p:nvPr/>
        </p:nvCxnSpPr>
        <p:spPr>
          <a:xfrm flipH="1" flipV="1">
            <a:off x="2416464" y="1878832"/>
            <a:ext cx="4275281" cy="24172"/>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7F33168-7255-35F6-AE7F-D363F2007B28}"/>
              </a:ext>
            </a:extLst>
          </p:cNvPr>
          <p:cNvCxnSpPr>
            <a:cxnSpLocks/>
          </p:cNvCxnSpPr>
          <p:nvPr/>
        </p:nvCxnSpPr>
        <p:spPr>
          <a:xfrm flipH="1" flipV="1">
            <a:off x="2738552" y="1132286"/>
            <a:ext cx="7275509" cy="17626"/>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57DB5D3D-50CC-524F-2381-0EDED46B403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2" name="Picture 11">
            <a:extLst>
              <a:ext uri="{FF2B5EF4-FFF2-40B4-BE49-F238E27FC236}">
                <a16:creationId xmlns:a16="http://schemas.microsoft.com/office/drawing/2014/main" id="{331CF32C-F7F6-D788-13BC-8C4A65DBFAC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1880633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35DE4-872F-1A90-3BF5-B8D44822458D}"/>
              </a:ext>
            </a:extLst>
          </p:cNvPr>
          <p:cNvSpPr>
            <a:spLocks noGrp="1"/>
          </p:cNvSpPr>
          <p:nvPr>
            <p:ph type="title"/>
          </p:nvPr>
        </p:nvSpPr>
        <p:spPr/>
        <p:txBody>
          <a:bodyPr/>
          <a:lstStyle/>
          <a:p>
            <a:r>
              <a:rPr lang="en-IN" sz="4000" dirty="0"/>
              <a:t>        Turning effect of a force</a:t>
            </a:r>
          </a:p>
        </p:txBody>
      </p:sp>
      <p:sp>
        <p:nvSpPr>
          <p:cNvPr id="3" name="Content Placeholder 2">
            <a:extLst>
              <a:ext uri="{FF2B5EF4-FFF2-40B4-BE49-F238E27FC236}">
                <a16:creationId xmlns:a16="http://schemas.microsoft.com/office/drawing/2014/main" id="{4FE416DE-410B-1C97-ED5E-06C73C786F41}"/>
              </a:ext>
            </a:extLst>
          </p:cNvPr>
          <p:cNvSpPr>
            <a:spLocks noGrp="1"/>
          </p:cNvSpPr>
          <p:nvPr>
            <p:ph idx="1"/>
          </p:nvPr>
        </p:nvSpPr>
        <p:spPr/>
        <p:txBody>
          <a:bodyPr/>
          <a:lstStyle/>
          <a:p>
            <a:pPr marL="0" indent="0">
              <a:buNone/>
            </a:pPr>
            <a:r>
              <a:rPr lang="en-IN" dirty="0"/>
              <a:t>     Now if the body is not free to move, but it is pivoted a point O and a force F is applied at a suitable point A, it begins to turn about point O.</a:t>
            </a:r>
          </a:p>
          <a:p>
            <a:pPr marL="0" indent="0">
              <a:buNone/>
            </a:pPr>
            <a:r>
              <a:rPr lang="en-IN" dirty="0"/>
              <a:t>The Vertical axis passing through the point O about which the body turns is called the axis of rotation. In the diagram, on pushing, the wheel begins to turn about its pivoted point O. </a:t>
            </a:r>
          </a:p>
          <a:p>
            <a:pPr marL="0" indent="0">
              <a:buNone/>
            </a:pPr>
            <a:endParaRPr lang="en-IN" dirty="0"/>
          </a:p>
        </p:txBody>
      </p:sp>
      <p:pic>
        <p:nvPicPr>
          <p:cNvPr id="5" name="Picture 4">
            <a:extLst>
              <a:ext uri="{FF2B5EF4-FFF2-40B4-BE49-F238E27FC236}">
                <a16:creationId xmlns:a16="http://schemas.microsoft.com/office/drawing/2014/main" id="{D1C74CB3-0008-DA63-3319-8D29A387A9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04217" y="4079328"/>
            <a:ext cx="4107486" cy="2016672"/>
          </a:xfrm>
          <a:prstGeom prst="rect">
            <a:avLst/>
          </a:prstGeom>
        </p:spPr>
      </p:pic>
      <p:cxnSp>
        <p:nvCxnSpPr>
          <p:cNvPr id="9" name="Straight Connector 8">
            <a:extLst>
              <a:ext uri="{FF2B5EF4-FFF2-40B4-BE49-F238E27FC236}">
                <a16:creationId xmlns:a16="http://schemas.microsoft.com/office/drawing/2014/main" id="{6AC78A3C-9E3F-2B92-E28F-B5CBCC7CE8E0}"/>
              </a:ext>
            </a:extLst>
          </p:cNvPr>
          <p:cNvCxnSpPr>
            <a:cxnSpLocks/>
          </p:cNvCxnSpPr>
          <p:nvPr/>
        </p:nvCxnSpPr>
        <p:spPr>
          <a:xfrm flipH="1">
            <a:off x="2467264" y="1114833"/>
            <a:ext cx="311928" cy="778011"/>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F677D7D-81B9-50DB-6F81-58AFF8CCAAA4}"/>
              </a:ext>
            </a:extLst>
          </p:cNvPr>
          <p:cNvCxnSpPr>
            <a:cxnSpLocks/>
          </p:cNvCxnSpPr>
          <p:nvPr/>
        </p:nvCxnSpPr>
        <p:spPr>
          <a:xfrm flipH="1" flipV="1">
            <a:off x="2416464" y="1878832"/>
            <a:ext cx="4275281" cy="24172"/>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8691377-D3A7-40C1-1F51-332F7E081C9C}"/>
              </a:ext>
            </a:extLst>
          </p:cNvPr>
          <p:cNvCxnSpPr>
            <a:cxnSpLocks/>
          </p:cNvCxnSpPr>
          <p:nvPr/>
        </p:nvCxnSpPr>
        <p:spPr>
          <a:xfrm flipH="1" flipV="1">
            <a:off x="2697480" y="1149645"/>
            <a:ext cx="7275509" cy="17626"/>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D8BEA15-9DCF-1F2B-470F-50DAA7DA6BD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12" name="Picture 11">
            <a:extLst>
              <a:ext uri="{FF2B5EF4-FFF2-40B4-BE49-F238E27FC236}">
                <a16:creationId xmlns:a16="http://schemas.microsoft.com/office/drawing/2014/main" id="{2E1420C9-30BA-265E-BAAB-A432C0113BD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1789314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5823F-81F4-A98E-FE36-1C94BCE7ED53}"/>
              </a:ext>
            </a:extLst>
          </p:cNvPr>
          <p:cNvSpPr>
            <a:spLocks noGrp="1"/>
          </p:cNvSpPr>
          <p:nvPr>
            <p:ph type="title"/>
          </p:nvPr>
        </p:nvSpPr>
        <p:spPr>
          <a:xfrm>
            <a:off x="0" y="1040523"/>
            <a:ext cx="12055366" cy="862481"/>
          </a:xfrm>
        </p:spPr>
        <p:txBody>
          <a:bodyPr/>
          <a:lstStyle/>
          <a:p>
            <a:r>
              <a:rPr lang="en-IN" sz="3600" dirty="0"/>
              <a:t>  Factors affecting the turning effect of a body</a:t>
            </a:r>
          </a:p>
        </p:txBody>
      </p:sp>
      <p:sp>
        <p:nvSpPr>
          <p:cNvPr id="3" name="Content Placeholder 2">
            <a:extLst>
              <a:ext uri="{FF2B5EF4-FFF2-40B4-BE49-F238E27FC236}">
                <a16:creationId xmlns:a16="http://schemas.microsoft.com/office/drawing/2014/main" id="{BEDCF31B-A4E7-CBF4-253E-CD241D41EDAD}"/>
              </a:ext>
            </a:extLst>
          </p:cNvPr>
          <p:cNvSpPr>
            <a:spLocks noGrp="1"/>
          </p:cNvSpPr>
          <p:nvPr>
            <p:ph idx="1"/>
          </p:nvPr>
        </p:nvSpPr>
        <p:spPr/>
        <p:txBody>
          <a:bodyPr/>
          <a:lstStyle/>
          <a:p>
            <a:pPr marL="0" indent="0">
              <a:buNone/>
            </a:pPr>
            <a:r>
              <a:rPr lang="en-IN" dirty="0"/>
              <a:t>The turning effect of a force on a body depends on the following two factors :</a:t>
            </a:r>
          </a:p>
          <a:p>
            <a:pPr marL="0" indent="0">
              <a:buNone/>
            </a:pPr>
            <a:endParaRPr lang="en-IN" dirty="0"/>
          </a:p>
          <a:p>
            <a:pPr marL="0" indent="0">
              <a:buNone/>
            </a:pPr>
            <a:r>
              <a:rPr lang="en-IN" dirty="0"/>
              <a:t>1. </a:t>
            </a:r>
            <a:r>
              <a:rPr lang="en-IN" b="1" dirty="0">
                <a:highlight>
                  <a:srgbClr val="808080"/>
                </a:highlight>
              </a:rPr>
              <a:t>The magnitude of the force applied.</a:t>
            </a:r>
          </a:p>
          <a:p>
            <a:r>
              <a:rPr lang="en-IN" dirty="0"/>
              <a:t>Larger the magnitude of force applied, more is the turning effect on the body</a:t>
            </a:r>
          </a:p>
          <a:p>
            <a:pPr marL="0" indent="0">
              <a:buNone/>
            </a:pPr>
            <a:r>
              <a:rPr lang="en-IN" dirty="0"/>
              <a:t>2. </a:t>
            </a:r>
            <a:r>
              <a:rPr lang="en-IN" b="1" dirty="0">
                <a:highlight>
                  <a:srgbClr val="808080"/>
                </a:highlight>
              </a:rPr>
              <a:t>The Perpendicular distance if the force from the pivoted point.</a:t>
            </a:r>
          </a:p>
          <a:p>
            <a:r>
              <a:rPr lang="en-IN" dirty="0"/>
              <a:t>Large and Perpendicular distance of point at which the force is applied, from the pivoted point, more is the turning effect on the body. </a:t>
            </a:r>
          </a:p>
          <a:p>
            <a:pPr marL="0" indent="0">
              <a:buNone/>
            </a:pPr>
            <a:endParaRPr lang="en-IN" dirty="0"/>
          </a:p>
        </p:txBody>
      </p:sp>
      <p:cxnSp>
        <p:nvCxnSpPr>
          <p:cNvPr id="4" name="Straight Connector 3">
            <a:extLst>
              <a:ext uri="{FF2B5EF4-FFF2-40B4-BE49-F238E27FC236}">
                <a16:creationId xmlns:a16="http://schemas.microsoft.com/office/drawing/2014/main" id="{112BD874-417E-B467-0E7E-79ABAFF4F6F6}"/>
              </a:ext>
            </a:extLst>
          </p:cNvPr>
          <p:cNvCxnSpPr>
            <a:cxnSpLocks/>
          </p:cNvCxnSpPr>
          <p:nvPr/>
        </p:nvCxnSpPr>
        <p:spPr>
          <a:xfrm flipH="1">
            <a:off x="136634" y="1212581"/>
            <a:ext cx="271288" cy="666251"/>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0A207151-B600-8B62-CD50-C1141F364485}"/>
              </a:ext>
            </a:extLst>
          </p:cNvPr>
          <p:cNvCxnSpPr>
            <a:cxnSpLocks/>
          </p:cNvCxnSpPr>
          <p:nvPr/>
        </p:nvCxnSpPr>
        <p:spPr>
          <a:xfrm flipH="1" flipV="1">
            <a:off x="136634" y="1854661"/>
            <a:ext cx="6716111" cy="58009"/>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4FEE67B-2E00-2DD4-F2C3-724173EE6F1B}"/>
              </a:ext>
            </a:extLst>
          </p:cNvPr>
          <p:cNvCxnSpPr>
            <a:cxnSpLocks/>
          </p:cNvCxnSpPr>
          <p:nvPr/>
        </p:nvCxnSpPr>
        <p:spPr>
          <a:xfrm flipH="1">
            <a:off x="407922" y="1212581"/>
            <a:ext cx="11132437" cy="0"/>
          </a:xfrm>
          <a:prstGeom prst="line">
            <a:avLst/>
          </a:prstGeom>
          <a:ln w="107950">
            <a:solidFill>
              <a:srgbClr val="4ED6F6"/>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A9FBC547-BEAC-1A44-5105-C808FB863BC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8774" y="4041873"/>
            <a:ext cx="1327209" cy="2627875"/>
          </a:xfrm>
          <a:prstGeom prst="rect">
            <a:avLst/>
          </a:prstGeom>
        </p:spPr>
      </p:pic>
      <p:pic>
        <p:nvPicPr>
          <p:cNvPr id="8" name="Picture 7">
            <a:extLst>
              <a:ext uri="{FF2B5EF4-FFF2-40B4-BE49-F238E27FC236}">
                <a16:creationId xmlns:a16="http://schemas.microsoft.com/office/drawing/2014/main" id="{CE863870-8954-F76A-E09B-AD563BE75C7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10668000" y="4041873"/>
            <a:ext cx="1327209" cy="2627875"/>
          </a:xfrm>
          <a:prstGeom prst="rect">
            <a:avLst/>
          </a:prstGeom>
        </p:spPr>
      </p:pic>
    </p:spTree>
    <p:extLst>
      <p:ext uri="{BB962C8B-B14F-4D97-AF65-F5344CB8AC3E}">
        <p14:creationId xmlns:p14="http://schemas.microsoft.com/office/powerpoint/2010/main" val="3362906199"/>
      </p:ext>
    </p:extLst>
  </p:cSld>
  <p:clrMapOvr>
    <a:masterClrMapping/>
  </p:clrMapOvr>
</p:sld>
</file>

<file path=ppt/theme/theme1.xml><?xml version="1.0" encoding="utf-8"?>
<a:theme xmlns:a="http://schemas.openxmlformats.org/drawingml/2006/main" name="PortalVTI">
  <a:themeElements>
    <a:clrScheme name="AnalogousFromLightSeed_2SEEDS">
      <a:dk1>
        <a:srgbClr val="000000"/>
      </a:dk1>
      <a:lt1>
        <a:srgbClr val="FFFFFF"/>
      </a:lt1>
      <a:dk2>
        <a:srgbClr val="412425"/>
      </a:dk2>
      <a:lt2>
        <a:srgbClr val="E8E2E8"/>
      </a:lt2>
      <a:accent1>
        <a:srgbClr val="3AB82F"/>
      </a:accent1>
      <a:accent2>
        <a:srgbClr val="77AF40"/>
      </a:accent2>
      <a:accent3>
        <a:srgbClr val="2FB75C"/>
      </a:accent3>
      <a:accent4>
        <a:srgbClr val="B94EEB"/>
      </a:accent4>
      <a:accent5>
        <a:srgbClr val="EE6EE2"/>
      </a:accent5>
      <a:accent6>
        <a:srgbClr val="EB4E9A"/>
      </a:accent6>
      <a:hlink>
        <a:srgbClr val="A869AE"/>
      </a:hlink>
      <a:folHlink>
        <a:srgbClr val="7F7F7F"/>
      </a:folHlink>
    </a:clrScheme>
    <a:fontScheme name="Earth">
      <a:majorFont>
        <a:latin typeface="DengXian"/>
        <a:ea typeface=""/>
        <a:cs typeface=""/>
      </a:majorFont>
      <a:minorFont>
        <a:latin typeface="DengXi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emplate>office theme</Template>
  <TotalTime>698</TotalTime>
  <Words>1455</Words>
  <Application>Microsoft Office PowerPoint</Application>
  <PresentationFormat>Widescreen</PresentationFormat>
  <Paragraphs>87</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DengXian</vt:lpstr>
      <vt:lpstr>Arial</vt:lpstr>
      <vt:lpstr>roboto</vt:lpstr>
      <vt:lpstr>Tw Cen MT</vt:lpstr>
      <vt:lpstr>PortalVTI</vt:lpstr>
      <vt:lpstr>PowerPoint Presentation</vt:lpstr>
      <vt:lpstr>            Acknowledgement</vt:lpstr>
      <vt:lpstr>             Table of Content</vt:lpstr>
      <vt:lpstr>      Table of Content continued</vt:lpstr>
      <vt:lpstr>                Introduction</vt:lpstr>
      <vt:lpstr>                            Force</vt:lpstr>
      <vt:lpstr>        Turning effect of a force</vt:lpstr>
      <vt:lpstr>        Turning effect of a force</vt:lpstr>
      <vt:lpstr>  Factors affecting the turning effect of a body</vt:lpstr>
      <vt:lpstr>     Opening of door by push or pull</vt:lpstr>
      <vt:lpstr>        Turning of hand flour grinder</vt:lpstr>
      <vt:lpstr>       Turning of a potter’s wheel</vt:lpstr>
      <vt:lpstr>        Turning of a drill machine</vt:lpstr>
      <vt:lpstr>          Turning of a steering wheel</vt:lpstr>
      <vt:lpstr>      Turning of a wheel of a bicycle</vt:lpstr>
      <vt:lpstr>            Turning of a spanner</vt:lpstr>
      <vt:lpstr>          Movement of force</vt:lpstr>
      <vt:lpstr>                          Pressure</vt:lpstr>
      <vt:lpstr>                  Conclusion</vt:lpstr>
      <vt:lpstr>                        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Pratik Toppo</dc:creator>
  <cp:lastModifiedBy>Pratik Toppo</cp:lastModifiedBy>
  <cp:revision>80</cp:revision>
  <dcterms:created xsi:type="dcterms:W3CDTF">2022-07-29T14:21:42Z</dcterms:created>
  <dcterms:modified xsi:type="dcterms:W3CDTF">2022-07-31T15:03:36Z</dcterms:modified>
</cp:coreProperties>
</file>

<file path=docProps/thumbnail.jpeg>
</file>